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handoutMasterIdLst>
    <p:handoutMasterId r:id="rId25"/>
  </p:handoutMasterIdLst>
  <p:sldIdLst>
    <p:sldId id="369" r:id="rId2"/>
    <p:sldId id="368" r:id="rId3"/>
    <p:sldId id="364" r:id="rId4"/>
    <p:sldId id="261" r:id="rId5"/>
    <p:sldId id="341" r:id="rId6"/>
    <p:sldId id="366" r:id="rId7"/>
    <p:sldId id="356" r:id="rId8"/>
    <p:sldId id="370" r:id="rId9"/>
    <p:sldId id="343" r:id="rId10"/>
    <p:sldId id="373" r:id="rId11"/>
    <p:sldId id="342" r:id="rId12"/>
    <p:sldId id="354" r:id="rId13"/>
    <p:sldId id="360" r:id="rId14"/>
    <p:sldId id="358" r:id="rId15"/>
    <p:sldId id="340" r:id="rId16"/>
    <p:sldId id="306" r:id="rId17"/>
    <p:sldId id="374" r:id="rId18"/>
    <p:sldId id="278" r:id="rId19"/>
    <p:sldId id="362" r:id="rId20"/>
    <p:sldId id="268" r:id="rId21"/>
    <p:sldId id="285" r:id="rId22"/>
    <p:sldId id="265"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40" userDrawn="1">
          <p15:clr>
            <a:srgbClr val="A4A3A4"/>
          </p15:clr>
        </p15:guide>
        <p15:guide id="2" pos="291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向宇尘" initials="向宇尘"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B40"/>
    <a:srgbClr val="FED9F4"/>
    <a:srgbClr val="F2F2F2"/>
    <a:srgbClr val="347AFE"/>
    <a:srgbClr val="E1E1E1"/>
    <a:srgbClr val="FEDAF3"/>
    <a:srgbClr val="020826"/>
    <a:srgbClr val="4B7FFA"/>
    <a:srgbClr val="15ECA1"/>
    <a:srgbClr val="1AD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8" autoAdjust="0"/>
    <p:restoredTop sz="93515" autoAdjust="0"/>
  </p:normalViewPr>
  <p:slideViewPr>
    <p:cSldViewPr snapToGrid="0" snapToObjects="1" showGuides="1">
      <p:cViewPr>
        <p:scale>
          <a:sx n="111" d="100"/>
          <a:sy n="111" d="100"/>
        </p:scale>
        <p:origin x="1416" y="920"/>
      </p:cViewPr>
      <p:guideLst>
        <p:guide orient="horz" pos="3940"/>
        <p:guide pos="2915"/>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07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4792C-D3CA-4BD7-9A74-44234D6DC5EF}" type="datetimeFigureOut">
              <a:rPr lang="zh-CN" altLang="en-US" smtClean="0"/>
              <a:t>2023/2/15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AA152B-5569-4AEF-B55F-9AED32F21BF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93854-1102-4142-8435-9E785037E043}" type="datetimeFigureOut">
              <a:rPr kumimoji="1" lang="zh-CN" altLang="en-US" smtClean="0"/>
              <a:t>2023/2/15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DD75F-5D7F-DB43-AE04-D7A26EB78B09}"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设定有个故事背景 比如</a:t>
            </a:r>
            <a:r>
              <a:rPr lang="en-US" altLang="zh-CN" dirty="0"/>
              <a:t>APP</a:t>
            </a:r>
            <a:r>
              <a:rPr lang="zh-CN" altLang="en-US" dirty="0"/>
              <a:t>改版、迭代 又或者</a:t>
            </a:r>
            <a:r>
              <a:rPr lang="en-US" altLang="zh-CN" dirty="0"/>
              <a:t>Logo</a:t>
            </a:r>
            <a:r>
              <a:rPr lang="zh-CN" altLang="en-US" dirty="0"/>
              <a:t>更新，需要更新几千个以前的旧文档又或者是一个</a:t>
            </a:r>
            <a:r>
              <a:rPr lang="en-US" altLang="zh-CN" dirty="0"/>
              <a:t>app</a:t>
            </a:r>
            <a:r>
              <a:rPr lang="zh-CN" altLang="en-US" dirty="0"/>
              <a:t>设计更换几个图片，工作量大、工序复杂、团队成员数量多、协作交叉，这么多设计师还要按照统一的规则去完成自己的工作，同时万一出现工作的交接或者板块的更换，就要文档传输也是大问题。</a:t>
            </a:r>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3</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17</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这个地方需要添加功能区分</a:t>
            </a:r>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19</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21</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22</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P5~6</a:t>
            </a:r>
            <a:r>
              <a:rPr lang="zh-CN" altLang="en-US" dirty="0"/>
              <a:t>结合</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5</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界面换成组件</a:t>
            </a:r>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8</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9</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增加一个传统的矢量的画法对比</a:t>
            </a:r>
            <a:endParaRPr lang="en-US" altLang="zh-CN"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10</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11</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12</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UI</a:t>
            </a:r>
            <a:r>
              <a:rPr lang="zh-CN" altLang="en-US" dirty="0"/>
              <a:t>设计师最大的困难不是设计没有灵感</a:t>
            </a:r>
            <a:r>
              <a:rPr lang="en-US" altLang="zh-CN" dirty="0"/>
              <a:t>—</a:t>
            </a:r>
            <a:r>
              <a:rPr lang="zh-CN" altLang="en-US" dirty="0"/>
              <a:t>而是电脑蓝屏了，设计师电脑蓝屏意味着不仅是当前的文件丢失，还有可能会面临以往的文件损坏，以及所有跟设计相关的软件工具都要重新安装的痛苦</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14</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4DD75F-5D7F-DB43-AE04-D7A26EB78B09}" type="slidenum">
              <a:rPr kumimoji="1" lang="zh-CN" altLang="en-US" smtClean="0"/>
              <a:t>15</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基础板式">
    <p:spTree>
      <p:nvGrpSpPr>
        <p:cNvPr id="1" name=""/>
        <p:cNvGrpSpPr/>
        <p:nvPr/>
      </p:nvGrpSpPr>
      <p:grpSpPr>
        <a:xfrm>
          <a:off x="0" y="0"/>
          <a:ext cx="0" cy="0"/>
          <a:chOff x="0" y="0"/>
          <a:chExt cx="0" cy="0"/>
        </a:xfrm>
      </p:grpSpPr>
      <p:sp>
        <p:nvSpPr>
          <p:cNvPr id="5" name="标题 4"/>
          <p:cNvSpPr>
            <a:spLocks noGrp="1"/>
          </p:cNvSpPr>
          <p:nvPr>
            <p:ph type="title"/>
          </p:nvPr>
        </p:nvSpPr>
        <p:spPr>
          <a:xfrm>
            <a:off x="587229" y="641352"/>
            <a:ext cx="11073468" cy="507329"/>
          </a:xfrm>
          <a:prstGeom prst="rect">
            <a:avLst/>
          </a:prstGeom>
        </p:spPr>
        <p:txBody>
          <a:bodyPr/>
          <a:lstStyle>
            <a:lvl1pPr>
              <a:defRPr sz="3200" b="1">
                <a:solidFill>
                  <a:schemeClr val="bg2">
                    <a:lumMod val="1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文本框 2"/>
          <p:cNvSpPr txBox="1"/>
          <p:nvPr userDrawn="1"/>
        </p:nvSpPr>
        <p:spPr>
          <a:xfrm>
            <a:off x="587229" y="208520"/>
            <a:ext cx="6096000" cy="338554"/>
          </a:xfrm>
          <a:prstGeom prst="rect">
            <a:avLst/>
          </a:prstGeom>
          <a:noFill/>
        </p:spPr>
        <p:txBody>
          <a:bodyPr wrap="square">
            <a:spAutoFit/>
          </a:bodyPr>
          <a:lstStyle/>
          <a:p>
            <a:r>
              <a:rPr lang="zh-CN" altLang="en-US" sz="1600" b="0" dirty="0">
                <a:solidFill>
                  <a:schemeClr val="bg1">
                    <a:lumMod val="75000"/>
                  </a:schemeClr>
                </a:solidFill>
                <a:latin typeface="微软雅黑" panose="020B0503020204020204" pitchFamily="34" charset="-122"/>
                <a:ea typeface="微软雅黑" panose="020B0503020204020204" pitchFamily="34" charset="-122"/>
              </a:rPr>
              <a:t>设计创作</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691888"/>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691888"/>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AF2F227-A7AC-2147-9181-1704C091C2EB}" type="datetimeFigureOut">
              <a:rPr kumimoji="1" lang="zh-CN" altLang="en-US" smtClean="0"/>
              <a:t>2023/2/15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基础板式">
    <p:spTree>
      <p:nvGrpSpPr>
        <p:cNvPr id="1" name=""/>
        <p:cNvGrpSpPr/>
        <p:nvPr/>
      </p:nvGrpSpPr>
      <p:grpSpPr>
        <a:xfrm>
          <a:off x="0" y="0"/>
          <a:ext cx="0" cy="0"/>
          <a:chOff x="0" y="0"/>
          <a:chExt cx="0" cy="0"/>
        </a:xfrm>
      </p:grpSpPr>
      <p:sp>
        <p:nvSpPr>
          <p:cNvPr id="5" name="标题 4"/>
          <p:cNvSpPr>
            <a:spLocks noGrp="1"/>
          </p:cNvSpPr>
          <p:nvPr>
            <p:ph type="title"/>
          </p:nvPr>
        </p:nvSpPr>
        <p:spPr>
          <a:xfrm>
            <a:off x="587229" y="365126"/>
            <a:ext cx="11073468" cy="507329"/>
          </a:xfrm>
          <a:prstGeom prst="rect">
            <a:avLst/>
          </a:prstGeom>
        </p:spPr>
        <p:txBody>
          <a:bodyPr/>
          <a:lstStyle>
            <a:lvl1pPr>
              <a:defRPr sz="3200" b="1">
                <a:solidFill>
                  <a:schemeClr val="bg2">
                    <a:lumMod val="10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暗色">
    <p:bg>
      <p:bgPr>
        <a:solidFill>
          <a:srgbClr val="110E13"/>
        </a:solid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a:xfrm>
            <a:off x="587229" y="365126"/>
            <a:ext cx="11073468" cy="507329"/>
          </a:xfrm>
          <a:prstGeom prst="rect">
            <a:avLst/>
          </a:prstGeom>
        </p:spPr>
        <p:txBody>
          <a:bodyPr/>
          <a:lstStyle>
            <a:lvl1pPr>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11" name="图片 10" descr="MicrosoftTeams-image3"/>
          <p:cNvPicPr>
            <a:picLocks noChangeAspect="1"/>
          </p:cNvPicPr>
          <p:nvPr userDrawn="1"/>
        </p:nvPicPr>
        <p:blipFill>
          <a:blip r:embed="rId2" cstate="print"/>
          <a:stretch>
            <a:fillRect/>
          </a:stretch>
        </p:blipFill>
        <p:spPr>
          <a:xfrm>
            <a:off x="-71120" y="0"/>
            <a:ext cx="1551305" cy="6794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691888"/>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AF2F227-A7AC-2147-9181-1704C091C2EB}" type="datetimeFigureOut">
              <a:rPr kumimoji="1" lang="zh-CN" altLang="en-US" smtClean="0"/>
              <a:t>2023/2/15</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B52F6BD-08E2-B94E-BF2A-2DCC4ED41DD9}"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8.mp4"/><Relationship Id="rId7" Type="http://schemas.openxmlformats.org/officeDocument/2006/relationships/image" Target="../media/image3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8.mp4"/></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8.png"/><Relationship Id="rId3" Type="http://schemas.openxmlformats.org/officeDocument/2006/relationships/notesSlide" Target="../notesSlides/notesSlide10.xml"/><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6.png"/><Relationship Id="rId2" Type="http://schemas.openxmlformats.org/officeDocument/2006/relationships/image" Target="../media/image62.jpeg"/><Relationship Id="rId1" Type="http://schemas.openxmlformats.org/officeDocument/2006/relationships/slideLayout" Target="../slideLayouts/slideLayout5.xml"/><Relationship Id="rId6" Type="http://schemas.openxmlformats.org/officeDocument/2006/relationships/image" Target="../media/image65.png"/><Relationship Id="rId11" Type="http://schemas.openxmlformats.org/officeDocument/2006/relationships/image" Target="../media/image60.png"/><Relationship Id="rId5" Type="http://schemas.openxmlformats.org/officeDocument/2006/relationships/image" Target="../media/image64.png"/><Relationship Id="rId10" Type="http://schemas.openxmlformats.org/officeDocument/2006/relationships/image" Target="../media/image49.png"/><Relationship Id="rId4" Type="http://schemas.openxmlformats.org/officeDocument/2006/relationships/image" Target="../media/image63.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49.png"/><Relationship Id="rId3" Type="http://schemas.openxmlformats.org/officeDocument/2006/relationships/tags" Target="../tags/tag7.xml"/><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notesSlide" Target="../notesSlides/notesSlide12.xml"/><Relationship Id="rId10" Type="http://schemas.openxmlformats.org/officeDocument/2006/relationships/image" Target="../media/image41.png"/><Relationship Id="rId4" Type="http://schemas.openxmlformats.org/officeDocument/2006/relationships/slideLayout" Target="../slideLayouts/slideLayout5.xml"/><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1.mp4"/><Relationship Id="rId7" Type="http://schemas.openxmlformats.org/officeDocument/2006/relationships/image" Target="../media/image19.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6.mp4"/><Relationship Id="rId7" Type="http://schemas.openxmlformats.org/officeDocument/2006/relationships/image" Target="../media/image3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电脑萤幕画面&#10;&#10;中度可信度描述已自动生成"/>
          <p:cNvPicPr>
            <a:picLocks noChangeAspect="1"/>
          </p:cNvPicPr>
          <p:nvPr/>
        </p:nvPicPr>
        <p:blipFill>
          <a:blip r:embed="rId2"/>
          <a:stretch>
            <a:fillRect/>
          </a:stretch>
        </p:blipFill>
        <p:spPr>
          <a:xfrm>
            <a:off x="-146756" y="-165100"/>
            <a:ext cx="12485511" cy="7023100"/>
          </a:xfrm>
          <a:prstGeom prst="rect">
            <a:avLst/>
          </a:prstGeom>
        </p:spPr>
      </p:pic>
      <p:sp>
        <p:nvSpPr>
          <p:cNvPr id="7" name="文本框 6"/>
          <p:cNvSpPr txBox="1"/>
          <p:nvPr/>
        </p:nvSpPr>
        <p:spPr>
          <a:xfrm>
            <a:off x="893445" y="4875947"/>
            <a:ext cx="5570855" cy="337185"/>
          </a:xfrm>
          <a:prstGeom prst="rect">
            <a:avLst/>
          </a:prstGeom>
          <a:solidFill>
            <a:schemeClr val="bg1">
              <a:alpha val="0"/>
            </a:schemeClr>
          </a:solidFill>
        </p:spPr>
        <p:txBody>
          <a:bodyPr wrap="square">
            <a:spAutoFit/>
          </a:bodyPr>
          <a:lstStyle/>
          <a:p>
            <a:pPr algn="l"/>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为数字化时代创意需求提供先进生产力</a:t>
            </a:r>
          </a:p>
        </p:txBody>
      </p:sp>
      <p:sp>
        <p:nvSpPr>
          <p:cNvPr id="2" name="文本框 1"/>
          <p:cNvSpPr txBox="1"/>
          <p:nvPr/>
        </p:nvSpPr>
        <p:spPr>
          <a:xfrm>
            <a:off x="893445" y="3905250"/>
            <a:ext cx="6078855" cy="829945"/>
          </a:xfrm>
          <a:prstGeom prst="rect">
            <a:avLst/>
          </a:prstGeom>
          <a:noFill/>
        </p:spPr>
        <p:txBody>
          <a:bodyPr wrap="square" rtlCol="0">
            <a:spAutoFit/>
          </a:bodyPr>
          <a:lstStyle/>
          <a:p>
            <a:r>
              <a:rPr kumimoji="1" lang="zh-CN" sz="4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把产品设计得更美好</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87229" y="530226"/>
            <a:ext cx="11073468" cy="507329"/>
          </a:xfrm>
        </p:spPr>
        <p:txBody>
          <a:bodyPr/>
          <a:lstStyle/>
          <a:p>
            <a:pPr algn="ctr"/>
            <a:r>
              <a:rPr lang="zh-CN" altLang="en-US" dirty="0"/>
              <a:t>矢量网格</a:t>
            </a:r>
          </a:p>
        </p:txBody>
      </p:sp>
      <p:pic>
        <p:nvPicPr>
          <p:cNvPr id="7" name="矢量网格演示 B">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6126451" y="2386126"/>
            <a:ext cx="5534246" cy="3458904"/>
          </a:xfrm>
          <a:prstGeom prst="rect">
            <a:avLst/>
          </a:prstGeom>
        </p:spPr>
      </p:pic>
      <p:sp>
        <p:nvSpPr>
          <p:cNvPr id="6" name="文本框 5"/>
          <p:cNvSpPr txBox="1"/>
          <p:nvPr/>
        </p:nvSpPr>
        <p:spPr>
          <a:xfrm>
            <a:off x="6126480" y="1734820"/>
            <a:ext cx="5525770" cy="368300"/>
          </a:xfrm>
          <a:prstGeom prst="rect">
            <a:avLst/>
          </a:prstGeom>
          <a:noFill/>
        </p:spPr>
        <p:txBody>
          <a:bodyPr wrap="square" rtlCol="0">
            <a:spAutoFit/>
          </a:bodyPr>
          <a:lstStyle/>
          <a:p>
            <a:pPr algn="ctr"/>
            <a:r>
              <a:rPr lang="en-US" altLang="zh-CN" b="1" dirty="0" err="1">
                <a:latin typeface="微软雅黑" panose="020B0503020204020204" pitchFamily="34" charset="-122"/>
                <a:ea typeface="微软雅黑" panose="020B0503020204020204" pitchFamily="34" charset="-122"/>
              </a:rPr>
              <a:t>Pixso</a:t>
            </a:r>
            <a:r>
              <a:rPr lang="zh-CN" altLang="en-US" b="1" dirty="0">
                <a:latin typeface="微软雅黑" panose="020B0503020204020204" pitchFamily="34" charset="-122"/>
                <a:ea typeface="微软雅黑" panose="020B0503020204020204" pitchFamily="34" charset="-122"/>
              </a:rPr>
              <a:t>矢量网格演示动画</a:t>
            </a:r>
          </a:p>
        </p:txBody>
      </p:sp>
      <p:sp>
        <p:nvSpPr>
          <p:cNvPr id="8" name="文本框 7"/>
          <p:cNvSpPr txBox="1"/>
          <p:nvPr/>
        </p:nvSpPr>
        <p:spPr>
          <a:xfrm>
            <a:off x="359410" y="1734820"/>
            <a:ext cx="5531485" cy="368300"/>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传统软件矢量绘图演示动画</a:t>
            </a:r>
          </a:p>
        </p:txBody>
      </p:sp>
      <p:pic>
        <p:nvPicPr>
          <p:cNvPr id="3" name="矢量网格-SketchA">
            <a:hlinkClick r:id="" action="ppaction://media"/>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359865" y="2386126"/>
            <a:ext cx="5534246" cy="3458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video>
              <p:cMediaNode vol="80000">
                <p:cTn id="1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17581" y="747786"/>
            <a:ext cx="8958106" cy="583565"/>
          </a:xfrm>
          <a:prstGeom prst="rect">
            <a:avLst/>
          </a:prstGeom>
          <a:noFill/>
        </p:spPr>
        <p:txBody>
          <a:bodyPr wrap="square" rtlCol="0">
            <a:spAutoFit/>
          </a:bodyPr>
          <a:lstStyle>
            <a:defPPr>
              <a:defRPr lang="zh-CN"/>
            </a:defPPr>
            <a:lvl1pPr>
              <a:lnSpc>
                <a:spcPct val="150000"/>
              </a:lnSpc>
              <a:defRPr kumimoji="1" sz="3600">
                <a:latin typeface="微软雅黑" panose="020B0503020204020204" pitchFamily="34" charset="-122"/>
                <a:ea typeface="微软雅黑" panose="020B0503020204020204" pitchFamily="34" charset="-122"/>
              </a:defRPr>
            </a:lvl1pPr>
          </a:lstStyle>
          <a:p>
            <a:pPr algn="ctr">
              <a:lnSpc>
                <a:spcPct val="100000"/>
              </a:lnSpc>
            </a:pPr>
            <a:endParaRPr lang="zh-CN" altLang="en-US" sz="3200" b="1" dirty="0"/>
          </a:p>
        </p:txBody>
      </p:sp>
      <p:grpSp>
        <p:nvGrpSpPr>
          <p:cNvPr id="3" name="组合 2"/>
          <p:cNvGrpSpPr/>
          <p:nvPr/>
        </p:nvGrpSpPr>
        <p:grpSpPr>
          <a:xfrm>
            <a:off x="405376" y="2992154"/>
            <a:ext cx="11788407" cy="2734296"/>
            <a:chOff x="405376" y="2992154"/>
            <a:chExt cx="11788407" cy="2734296"/>
          </a:xfrm>
        </p:grpSpPr>
        <p:sp>
          <p:nvSpPr>
            <p:cNvPr id="17" name="文本框 16"/>
            <p:cNvSpPr txBox="1"/>
            <p:nvPr/>
          </p:nvSpPr>
          <p:spPr>
            <a:xfrm>
              <a:off x="3184500" y="5203230"/>
              <a:ext cx="2364587" cy="523220"/>
            </a:xfrm>
            <a:prstGeom prst="rect">
              <a:avLst/>
            </a:prstGeom>
            <a:noFill/>
          </p:spPr>
          <p:txBody>
            <a:bodyPr wrap="square" rtlCol="0">
              <a:spAutoFit/>
            </a:bodyPr>
            <a:lstStyle>
              <a:defPPr>
                <a:defRPr lang="zh-CN"/>
              </a:defPPr>
              <a:lvl1pPr algn="ctr">
                <a:defRPr kumimoji="1" sz="1200">
                  <a:solidFill>
                    <a:schemeClr val="bg1"/>
                  </a:solidFill>
                  <a:latin typeface="等线" panose="02010600030101010101" charset="-122"/>
                  <a:ea typeface="等线" panose="02010600030101010101" charset="-122"/>
                </a:defRPr>
              </a:lvl1p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跟随演示者</a:t>
              </a:r>
              <a:endParaRPr lang="en-US" altLang="zh-CN" sz="14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25000"/>
                    </a:schemeClr>
                  </a:solidFill>
                  <a:latin typeface="微软雅黑" panose="020B0503020204020204" pitchFamily="34" charset="-122"/>
                  <a:ea typeface="微软雅黑" panose="020B0503020204020204" pitchFamily="34" charset="-122"/>
                </a:rPr>
                <a:t>远程了解工作内容</a:t>
              </a:r>
            </a:p>
          </p:txBody>
        </p:sp>
        <p:sp>
          <p:nvSpPr>
            <p:cNvPr id="18" name="文本框 17"/>
            <p:cNvSpPr txBox="1"/>
            <p:nvPr/>
          </p:nvSpPr>
          <p:spPr>
            <a:xfrm>
              <a:off x="3481129" y="4752283"/>
              <a:ext cx="1771330" cy="369332"/>
            </a:xfrm>
            <a:prstGeom prst="rect">
              <a:avLst/>
            </a:prstGeom>
            <a:noFill/>
          </p:spPr>
          <p:txBody>
            <a:bodyPr wrap="square" rtlCol="0">
              <a:spAutoFit/>
            </a:bodyPr>
            <a:lstStyle>
              <a:defPPr>
                <a:defRPr lang="zh-CN"/>
              </a:defPPr>
              <a:lvl1pPr>
                <a:defRPr kumimoji="1" sz="2400">
                  <a:latin typeface="微软雅黑" panose="020B0503020204020204" pitchFamily="34" charset="-122"/>
                  <a:ea typeface="微软雅黑" panose="020B0503020204020204" pitchFamily="34" charset="-122"/>
                </a:defRPr>
              </a:lvl1pPr>
            </a:lstStyle>
            <a:p>
              <a:pPr algn="ctr"/>
              <a:r>
                <a:rPr lang="zh-CN" altLang="en-US" sz="1800" b="1" dirty="0"/>
                <a:t>观察者模式</a:t>
              </a:r>
            </a:p>
          </p:txBody>
        </p:sp>
        <p:sp>
          <p:nvSpPr>
            <p:cNvPr id="19" name="文本框 18"/>
            <p:cNvSpPr txBox="1"/>
            <p:nvPr/>
          </p:nvSpPr>
          <p:spPr>
            <a:xfrm>
              <a:off x="5405134" y="5203230"/>
              <a:ext cx="3802263" cy="523220"/>
            </a:xfrm>
            <a:prstGeom prst="rect">
              <a:avLst/>
            </a:prstGeom>
            <a:noFill/>
          </p:spPr>
          <p:txBody>
            <a:bodyPr wrap="square" rtlCol="0">
              <a:spAutoFit/>
            </a:bodyPr>
            <a:lstStyle>
              <a:defPPr>
                <a:defRPr lang="zh-CN"/>
              </a:defPPr>
              <a:lvl1pPr algn="ctr">
                <a:defRPr kumimoji="1" sz="1200">
                  <a:solidFill>
                    <a:schemeClr val="bg1"/>
                  </a:solidFill>
                  <a:latin typeface="等线" panose="02010600030101010101" charset="-122"/>
                  <a:ea typeface="等线" panose="02010600030101010101" charset="-122"/>
                </a:defRPr>
              </a:lvl1p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在线发评论</a:t>
              </a:r>
              <a:endParaRPr lang="en-US" altLang="zh-CN" sz="1400" dirty="0">
                <a:solidFill>
                  <a:schemeClr val="bg2">
                    <a:lumMod val="25000"/>
                  </a:schemeClr>
                </a:solidFill>
                <a:latin typeface="微软雅黑" panose="020B0503020204020204" pitchFamily="34" charset="-122"/>
                <a:ea typeface="微软雅黑" panose="020B0503020204020204" pitchFamily="34" charset="-122"/>
              </a:endParaRPr>
            </a:p>
            <a:p>
              <a:r>
                <a:rPr lang="en-US" altLang="zh-CN" sz="1400" dirty="0">
                  <a:solidFill>
                    <a:schemeClr val="bg2">
                      <a:lumMod val="25000"/>
                    </a:schemeClr>
                  </a:solidFill>
                  <a:latin typeface="微软雅黑" panose="020B0503020204020204" pitchFamily="34" charset="-122"/>
                  <a:ea typeface="微软雅黑" panose="020B0503020204020204" pitchFamily="34" charset="-122"/>
                </a:rPr>
                <a:t>1</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分钟完成跨部门沟通</a:t>
              </a:r>
            </a:p>
          </p:txBody>
        </p:sp>
        <p:sp>
          <p:nvSpPr>
            <p:cNvPr id="20" name="文本框 19"/>
            <p:cNvSpPr txBox="1"/>
            <p:nvPr/>
          </p:nvSpPr>
          <p:spPr>
            <a:xfrm>
              <a:off x="6465731" y="4752283"/>
              <a:ext cx="1771330" cy="369332"/>
            </a:xfrm>
            <a:prstGeom prst="rect">
              <a:avLst/>
            </a:prstGeom>
            <a:noFill/>
          </p:spPr>
          <p:txBody>
            <a:bodyPr wrap="square" rtlCol="0">
              <a:spAutoFit/>
            </a:bodyPr>
            <a:lstStyle>
              <a:defPPr>
                <a:defRPr lang="zh-CN"/>
              </a:defPPr>
              <a:lvl1pPr algn="ctr">
                <a:defRPr kumimoji="1"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在线评论</a:t>
              </a:r>
            </a:p>
          </p:txBody>
        </p:sp>
        <p:sp>
          <p:nvSpPr>
            <p:cNvPr id="21" name="文本框 20"/>
            <p:cNvSpPr txBox="1"/>
            <p:nvPr/>
          </p:nvSpPr>
          <p:spPr>
            <a:xfrm>
              <a:off x="8667962" y="5203230"/>
              <a:ext cx="3525821" cy="523220"/>
            </a:xfrm>
            <a:prstGeom prst="rect">
              <a:avLst/>
            </a:prstGeom>
            <a:noFill/>
          </p:spPr>
          <p:txBody>
            <a:bodyPr wrap="square" rtlCol="0">
              <a:spAutoFit/>
            </a:bodyPr>
            <a:lstStyle>
              <a:defPPr>
                <a:defRPr lang="zh-CN"/>
              </a:defPPr>
              <a:lvl1pPr algn="ctr">
                <a:defRPr kumimoji="1" sz="1200">
                  <a:solidFill>
                    <a:schemeClr val="bg1"/>
                  </a:solidFill>
                  <a:latin typeface="等线" panose="02010600030101010101" charset="-122"/>
                  <a:ea typeface="等线" panose="02010600030101010101" charset="-122"/>
                </a:defRPr>
              </a:lvl1p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从需求到落地</a:t>
              </a:r>
              <a:endParaRPr lang="en-US" altLang="zh-CN" sz="14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25000"/>
                    </a:schemeClr>
                  </a:solidFill>
                  <a:latin typeface="微软雅黑" panose="020B0503020204020204" pitchFamily="34" charset="-122"/>
                  <a:ea typeface="微软雅黑" panose="020B0503020204020204" pitchFamily="34" charset="-122"/>
                </a:rPr>
                <a:t>交付速度优化</a:t>
              </a:r>
              <a:r>
                <a:rPr lang="en-US" altLang="zh-CN" sz="1400" dirty="0">
                  <a:solidFill>
                    <a:schemeClr val="bg2">
                      <a:lumMod val="25000"/>
                    </a:schemeClr>
                  </a:solidFill>
                  <a:latin typeface="微软雅黑" panose="020B0503020204020204" pitchFamily="34" charset="-122"/>
                  <a:ea typeface="微软雅黑" panose="020B0503020204020204" pitchFamily="34" charset="-122"/>
                </a:rPr>
                <a:t>75%</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9545207" y="4752283"/>
              <a:ext cx="1771330" cy="369332"/>
            </a:xfrm>
            <a:prstGeom prst="rect">
              <a:avLst/>
            </a:prstGeom>
            <a:noFill/>
          </p:spPr>
          <p:txBody>
            <a:bodyPr wrap="square" rtlCol="0">
              <a:spAutoFit/>
            </a:bodyPr>
            <a:lstStyle>
              <a:defPPr>
                <a:defRPr lang="zh-CN"/>
              </a:defPPr>
              <a:lvl1pPr>
                <a:defRPr kumimoji="1" sz="2400">
                  <a:latin typeface="微软雅黑" panose="020B0503020204020204" pitchFamily="34" charset="-122"/>
                  <a:ea typeface="微软雅黑" panose="020B0503020204020204" pitchFamily="34" charset="-122"/>
                </a:defRPr>
              </a:lvl1pPr>
            </a:lstStyle>
            <a:p>
              <a:pPr algn="ctr"/>
              <a:r>
                <a:rPr lang="zh-CN" altLang="en-US" sz="1800" b="1" dirty="0"/>
                <a:t>一键交付</a:t>
              </a:r>
            </a:p>
          </p:txBody>
        </p:sp>
        <p:pic>
          <p:nvPicPr>
            <p:cNvPr id="14" name="图片 13" descr="C:/Users/Ethan/AppData/Local/Temp/picturecompress_20211230105440/output_33.pngoutput_33"/>
            <p:cNvPicPr>
              <a:picLocks noChangeAspect="1"/>
            </p:cNvPicPr>
            <p:nvPr/>
          </p:nvPicPr>
          <p:blipFill>
            <a:blip r:embed="rId3" cstate="print"/>
            <a:stretch>
              <a:fillRect/>
            </a:stretch>
          </p:blipFill>
          <p:spPr>
            <a:xfrm>
              <a:off x="6244445" y="3019942"/>
              <a:ext cx="2474510" cy="1499034"/>
            </a:xfrm>
            <a:prstGeom prst="rect">
              <a:avLst/>
            </a:prstGeom>
          </p:spPr>
        </p:pic>
        <p:pic>
          <p:nvPicPr>
            <p:cNvPr id="16" name="图片 15" descr="C:/Users/Ethan/AppData/Local/Temp/picturecompress_20211230105440/output_34.pngoutput_34"/>
            <p:cNvPicPr>
              <a:picLocks noChangeAspect="1"/>
            </p:cNvPicPr>
            <p:nvPr/>
          </p:nvPicPr>
          <p:blipFill>
            <a:blip r:embed="rId4" cstate="print"/>
            <a:stretch>
              <a:fillRect/>
            </a:stretch>
          </p:blipFill>
          <p:spPr>
            <a:xfrm>
              <a:off x="3193588" y="3046029"/>
              <a:ext cx="2483508" cy="1499034"/>
            </a:xfrm>
            <a:prstGeom prst="rect">
              <a:avLst/>
            </a:prstGeom>
          </p:spPr>
        </p:pic>
        <p:pic>
          <p:nvPicPr>
            <p:cNvPr id="23" name="图片 22" descr="C:/Users/Ethan/AppData/Local/Temp/picturecompress_20211230105440/output_35.pngoutput_35"/>
            <p:cNvPicPr>
              <a:picLocks noChangeAspect="1"/>
            </p:cNvPicPr>
            <p:nvPr/>
          </p:nvPicPr>
          <p:blipFill>
            <a:blip r:embed="rId5" cstate="print"/>
            <a:stretch>
              <a:fillRect/>
            </a:stretch>
          </p:blipFill>
          <p:spPr>
            <a:xfrm>
              <a:off x="9208515" y="2992154"/>
              <a:ext cx="2563443" cy="1552909"/>
            </a:xfrm>
            <a:prstGeom prst="rect">
              <a:avLst/>
            </a:prstGeom>
          </p:spPr>
        </p:pic>
        <p:pic>
          <p:nvPicPr>
            <p:cNvPr id="24" name="图片 23" descr="D:\桌面端 (1).png桌面端 (1)"/>
            <p:cNvPicPr>
              <a:picLocks noChangeAspect="1"/>
            </p:cNvPicPr>
            <p:nvPr/>
          </p:nvPicPr>
          <p:blipFill>
            <a:blip r:embed="rId6"/>
            <a:srcRect/>
            <a:stretch>
              <a:fillRect/>
            </a:stretch>
          </p:blipFill>
          <p:spPr>
            <a:xfrm>
              <a:off x="471310" y="3045888"/>
              <a:ext cx="2232718" cy="1473088"/>
            </a:xfrm>
            <a:prstGeom prst="rect">
              <a:avLst/>
            </a:prstGeom>
          </p:spPr>
        </p:pic>
        <p:sp>
          <p:nvSpPr>
            <p:cNvPr id="25" name="文本框 24"/>
            <p:cNvSpPr txBox="1"/>
            <p:nvPr/>
          </p:nvSpPr>
          <p:spPr>
            <a:xfrm>
              <a:off x="702004" y="4740446"/>
              <a:ext cx="1771330" cy="369332"/>
            </a:xfrm>
            <a:prstGeom prst="rect">
              <a:avLst/>
            </a:prstGeom>
            <a:noFill/>
          </p:spPr>
          <p:txBody>
            <a:bodyPr wrap="square" rtlCol="0">
              <a:spAutoFit/>
            </a:bodyPr>
            <a:lstStyle>
              <a:defPPr>
                <a:defRPr lang="zh-CN"/>
              </a:defPPr>
              <a:lvl1pPr>
                <a:defRPr kumimoji="1" sz="2400">
                  <a:latin typeface="微软雅黑" panose="020B0503020204020204" pitchFamily="34" charset="-122"/>
                  <a:ea typeface="微软雅黑" panose="020B0503020204020204" pitchFamily="34" charset="-122"/>
                </a:defRPr>
              </a:lvl1pPr>
            </a:lstStyle>
            <a:p>
              <a:pPr algn="ctr"/>
              <a:r>
                <a:rPr lang="zh-CN" altLang="en-US" sz="1800" b="1" dirty="0"/>
                <a:t>多人实时协作</a:t>
              </a:r>
            </a:p>
          </p:txBody>
        </p:sp>
        <p:sp>
          <p:nvSpPr>
            <p:cNvPr id="26" name="文本框 25"/>
            <p:cNvSpPr txBox="1"/>
            <p:nvPr/>
          </p:nvSpPr>
          <p:spPr>
            <a:xfrm>
              <a:off x="405376" y="5191393"/>
              <a:ext cx="2364587" cy="523220"/>
            </a:xfrm>
            <a:prstGeom prst="rect">
              <a:avLst/>
            </a:prstGeom>
            <a:noFill/>
          </p:spPr>
          <p:txBody>
            <a:bodyPr wrap="square" rtlCol="0">
              <a:spAutoFit/>
            </a:bodyPr>
            <a:lstStyle>
              <a:defPPr>
                <a:defRPr lang="zh-CN"/>
              </a:defPPr>
              <a:lvl1pPr algn="ctr">
                <a:defRPr kumimoji="1" sz="1200">
                  <a:solidFill>
                    <a:schemeClr val="bg1"/>
                  </a:solidFill>
                  <a:latin typeface="等线" panose="02010600030101010101" charset="-122"/>
                  <a:ea typeface="等线" panose="02010600030101010101" charset="-122"/>
                </a:defRPr>
              </a:lvl1p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多人同时创作</a:t>
              </a:r>
              <a:endParaRPr lang="en-US" altLang="zh-CN" sz="14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各自完成，互不干扰</a:t>
              </a:r>
            </a:p>
          </p:txBody>
        </p:sp>
      </p:grpSp>
      <p:sp>
        <p:nvSpPr>
          <p:cNvPr id="6" name="标题 5"/>
          <p:cNvSpPr>
            <a:spLocks noGrp="1"/>
          </p:cNvSpPr>
          <p:nvPr>
            <p:ph type="title"/>
          </p:nvPr>
        </p:nvSpPr>
        <p:spPr>
          <a:xfrm>
            <a:off x="587229" y="584201"/>
            <a:ext cx="11073468" cy="507329"/>
          </a:xfrm>
        </p:spPr>
        <p:txBody>
          <a:bodyPr/>
          <a:lstStyle/>
          <a:p>
            <a:pPr algn="ctr"/>
            <a:r>
              <a:rPr lang="zh-CN" altLang="en-US" dirty="0"/>
              <a:t>团队实时协作</a:t>
            </a:r>
            <a:endParaRPr lang="en-US" altLang="zh-CN" dirty="0"/>
          </a:p>
        </p:txBody>
      </p:sp>
      <p:sp>
        <p:nvSpPr>
          <p:cNvPr id="28" name="文本框 27"/>
          <p:cNvSpPr txBox="1"/>
          <p:nvPr/>
        </p:nvSpPr>
        <p:spPr>
          <a:xfrm>
            <a:off x="630217" y="1648081"/>
            <a:ext cx="10686319" cy="787523"/>
          </a:xfrm>
          <a:prstGeom prst="rect">
            <a:avLst/>
          </a:prstGeom>
          <a:noFill/>
        </p:spPr>
        <p:txBody>
          <a:bodyPr wrap="square">
            <a:spAutoFit/>
          </a:bodyPr>
          <a:lstStyle>
            <a:defPPr>
              <a:defRPr lang="zh-CN"/>
            </a:defPPr>
            <a:lvl1pPr algn="ctr">
              <a:lnSpc>
                <a:spcPct val="150000"/>
              </a:lnSpc>
              <a:defRPr b="0" i="0">
                <a:solidFill>
                  <a:srgbClr val="444444"/>
                </a:solidFill>
                <a:effectLst/>
                <a:latin typeface="Noto Sans SC"/>
              </a:defRPr>
            </a:lvl1pPr>
          </a:lstStyle>
          <a:p>
            <a:r>
              <a:rPr lang="zh-CN" altLang="en-US" sz="1600" dirty="0">
                <a:latin typeface="微软雅黑" panose="020B0503020204020204" pitchFamily="34" charset="-122"/>
                <a:ea typeface="微软雅黑" panose="020B0503020204020204" pitchFamily="34" charset="-122"/>
              </a:rPr>
              <a:t>团队成员面对一个复杂的设计项目，不再需要等主视觉完成后再进行子页面设计，</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在</a:t>
            </a:r>
            <a:r>
              <a:rPr lang="en-US" altLang="zh-CN" sz="1600" dirty="0" err="1">
                <a:latin typeface="微软雅黑" panose="020B0503020204020204" pitchFamily="34" charset="-122"/>
                <a:ea typeface="微软雅黑" panose="020B0503020204020204" pitchFamily="34" charset="-122"/>
              </a:rPr>
              <a:t>Pixso</a:t>
            </a:r>
            <a:r>
              <a:rPr lang="zh-CN" altLang="en-US" sz="1600" dirty="0">
                <a:latin typeface="微软雅黑" panose="020B0503020204020204" pitchFamily="34" charset="-122"/>
                <a:ea typeface="微软雅黑" panose="020B0503020204020204" pitchFamily="34" charset="-122"/>
              </a:rPr>
              <a:t>完全可以多人云端协作设计，实时同步</a:t>
            </a:r>
            <a:r>
              <a:rPr lang="en-US" altLang="zh-CN" sz="1600" dirty="0">
                <a:latin typeface="微软雅黑" panose="020B0503020204020204" pitchFamily="34" charset="-122"/>
                <a:ea typeface="微软雅黑" panose="020B0503020204020204" pitchFamily="34" charset="-122"/>
              </a:rPr>
              <a:t>VIS</a:t>
            </a:r>
            <a:r>
              <a:rPr lang="zh-CN" altLang="en-US" sz="1600" dirty="0">
                <a:latin typeface="微软雅黑" panose="020B0503020204020204" pitchFamily="34" charset="-122"/>
                <a:ea typeface="微软雅黑" panose="020B0503020204020204" pitchFamily="34" charset="-122"/>
              </a:rPr>
              <a:t>规范、配色、组件等各种细节</a:t>
            </a:r>
            <a:endParaRPr lang="en-US" altLang="zh-CN" sz="1600" dirty="0">
              <a:latin typeface="微软雅黑" panose="020B0503020204020204" pitchFamily="34" charset="-122"/>
              <a:ea typeface="微软雅黑" panose="020B0503020204020204" pitchFamily="34" charset="-122"/>
            </a:endParaRPr>
          </a:p>
        </p:txBody>
      </p:sp>
      <p:pic>
        <p:nvPicPr>
          <p:cNvPr id="5" name="图片 4" descr="徽标, 图标&#10;&#10;描述已自动生成"/>
          <p:cNvPicPr>
            <a:picLocks noChangeAspect="1"/>
          </p:cNvPicPr>
          <p:nvPr/>
        </p:nvPicPr>
        <p:blipFill>
          <a:blip r:embed="rId7"/>
          <a:stretch>
            <a:fillRect/>
          </a:stretch>
        </p:blipFill>
        <p:spPr>
          <a:xfrm>
            <a:off x="10384464" y="4246525"/>
            <a:ext cx="198311" cy="19831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2303780" y="1523365"/>
            <a:ext cx="7584440" cy="829945"/>
          </a:xfrm>
          <a:prstGeom prst="rect">
            <a:avLst/>
          </a:prstGeom>
          <a:noFill/>
        </p:spPr>
        <p:txBody>
          <a:bodyPr wrap="square">
            <a:spAutoFit/>
          </a:bodyPr>
          <a:lstStyle>
            <a:defPPr>
              <a:defRPr lang="zh-CN"/>
            </a:defPPr>
            <a:lvl1pPr>
              <a:lnSpc>
                <a:spcPct val="150000"/>
              </a:lnSpc>
              <a:defRPr b="0" i="0">
                <a:solidFill>
                  <a:srgbClr val="444444"/>
                </a:solidFill>
                <a:effectLst/>
                <a:latin typeface="Noto Sans SC"/>
              </a:defRPr>
            </a:lvl1pPr>
          </a:lstStyle>
          <a:p>
            <a:pPr algn="ctr"/>
            <a:r>
              <a:rPr lang="zh-CN" altLang="en-US" sz="1600" dirty="0">
                <a:latin typeface="微软雅黑" panose="020B0503020204020204" pitchFamily="34" charset="-122"/>
                <a:ea typeface="微软雅黑" panose="020B0503020204020204" pitchFamily="34" charset="-122"/>
              </a:rPr>
              <a:t>支持添加页面交互、原型播放、自动切图，模拟产品最终形态，</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在设计过程中可视化和优化用户体验，更快地将想法变成产品。</a:t>
            </a:r>
          </a:p>
        </p:txBody>
      </p:sp>
      <p:sp>
        <p:nvSpPr>
          <p:cNvPr id="3" name="标题 2"/>
          <p:cNvSpPr>
            <a:spLocks noGrp="1"/>
          </p:cNvSpPr>
          <p:nvPr>
            <p:ph type="title"/>
          </p:nvPr>
        </p:nvSpPr>
        <p:spPr>
          <a:xfrm>
            <a:off x="2326640" y="365125"/>
            <a:ext cx="7537450" cy="507365"/>
          </a:xfrm>
        </p:spPr>
        <p:txBody>
          <a:bodyPr/>
          <a:lstStyle/>
          <a:p>
            <a:pPr algn="ctr"/>
            <a:r>
              <a:rPr lang="zh-CN" altLang="en-US" dirty="0"/>
              <a:t>交付评审</a:t>
            </a:r>
            <a:r>
              <a:rPr lang="en-US" altLang="zh-CN" dirty="0"/>
              <a:t>—</a:t>
            </a:r>
            <a:r>
              <a:rPr lang="zh-CN" altLang="en-US" dirty="0"/>
              <a:t>即时交付</a:t>
            </a:r>
          </a:p>
        </p:txBody>
      </p:sp>
      <p:grpSp>
        <p:nvGrpSpPr>
          <p:cNvPr id="2" name="组合 1"/>
          <p:cNvGrpSpPr/>
          <p:nvPr/>
        </p:nvGrpSpPr>
        <p:grpSpPr>
          <a:xfrm>
            <a:off x="2350770" y="970280"/>
            <a:ext cx="7538085" cy="398780"/>
            <a:chOff x="587229" y="1175646"/>
            <a:chExt cx="4629478" cy="398840"/>
          </a:xfrm>
        </p:grpSpPr>
        <p:sp>
          <p:nvSpPr>
            <p:cNvPr id="14" name="文本框 13"/>
            <p:cNvSpPr txBox="1"/>
            <p:nvPr/>
          </p:nvSpPr>
          <p:spPr>
            <a:xfrm>
              <a:off x="587229" y="1175646"/>
              <a:ext cx="2143342" cy="398840"/>
            </a:xfrm>
            <a:prstGeom prst="rect">
              <a:avLst/>
            </a:prstGeom>
            <a:noFill/>
          </p:spPr>
          <p:txBody>
            <a:bodyPr wrap="square" rtlCol="0" anchor="t">
              <a:spAutoFit/>
            </a:bodyPr>
            <a:lstStyle/>
            <a:p>
              <a:pPr algn="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高保真原型交付</a:t>
              </a:r>
            </a:p>
          </p:txBody>
        </p:sp>
        <p:sp>
          <p:nvSpPr>
            <p:cNvPr id="22" name="文本框 21"/>
            <p:cNvSpPr txBox="1"/>
            <p:nvPr/>
          </p:nvSpPr>
          <p:spPr>
            <a:xfrm>
              <a:off x="3018378" y="1175646"/>
              <a:ext cx="2198329" cy="398840"/>
            </a:xfrm>
            <a:prstGeom prst="rect">
              <a:avLst/>
            </a:prstGeom>
            <a:noFill/>
          </p:spPr>
          <p:txBody>
            <a:bodyPr wrap="square">
              <a:spAutoFit/>
            </a:bodyPr>
            <a:lstStyle/>
            <a:p>
              <a:pPr algn="l"/>
              <a:r>
                <a:rPr lang="zh-CN" altLang="en-US" sz="2000" dirty="0">
                  <a:solidFill>
                    <a:schemeClr val="bg2">
                      <a:lumMod val="10000"/>
                    </a:schemeClr>
                  </a:solidFill>
                  <a:latin typeface="微软雅黑" panose="020B0503020204020204" pitchFamily="34" charset="-122"/>
                  <a:ea typeface="微软雅黑" panose="020B0503020204020204" pitchFamily="34" charset="-122"/>
                  <a:sym typeface="+mn-ea"/>
                </a:rPr>
                <a:t>自动代码交付</a:t>
              </a:r>
              <a:endParaRPr lang="zh-CN" altLang="en-US" sz="2000"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595030" y="1175646"/>
              <a:ext cx="584200" cy="398840"/>
            </a:xfrm>
            <a:prstGeom prst="rect">
              <a:avLst/>
            </a:prstGeom>
            <a:noFill/>
          </p:spPr>
          <p:txBody>
            <a:bodyPr wrap="square">
              <a:spAutoFit/>
            </a:bodyPr>
            <a:lstStyle/>
            <a:p>
              <a:pPr algn="ctr"/>
              <a:r>
                <a:rPr lang="en-US" altLang="zh-CN" sz="2000" dirty="0">
                  <a:solidFill>
                    <a:schemeClr val="bg2">
                      <a:lumMod val="10000"/>
                    </a:schemeClr>
                  </a:solidFill>
                  <a:latin typeface="微软雅黑" panose="020B0503020204020204" pitchFamily="34" charset="-122"/>
                  <a:ea typeface="微软雅黑" panose="020B0503020204020204" pitchFamily="34" charset="-122"/>
                  <a:sym typeface="+mn-ea"/>
                </a:rPr>
                <a:t>+</a:t>
              </a:r>
              <a:endParaRPr lang="zh-CN" altLang="en-US" sz="2000" dirty="0">
                <a:solidFill>
                  <a:schemeClr val="bg2">
                    <a:lumMod val="10000"/>
                  </a:schemeClr>
                </a:solidFill>
                <a:latin typeface="微软雅黑" panose="020B0503020204020204" pitchFamily="34" charset="-122"/>
                <a:ea typeface="微软雅黑" panose="020B0503020204020204" pitchFamily="34" charset="-122"/>
              </a:endParaRPr>
            </a:p>
          </p:txBody>
        </p:sp>
      </p:grpSp>
      <p:pic>
        <p:nvPicPr>
          <p:cNvPr id="7" name="原型交互-滑入效果0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1140" y="2458719"/>
            <a:ext cx="6648450" cy="41552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a:stretch>
            <a:fillRect/>
          </a:stretch>
        </p:blipFill>
        <p:spPr>
          <a:xfrm>
            <a:off x="2130075" y="1813590"/>
            <a:ext cx="8312213" cy="5365894"/>
          </a:xfrm>
          <a:prstGeom prst="rect">
            <a:avLst/>
          </a:prstGeom>
        </p:spPr>
      </p:pic>
      <p:sp>
        <p:nvSpPr>
          <p:cNvPr id="8" name="矩形 7"/>
          <p:cNvSpPr/>
          <p:nvPr/>
        </p:nvSpPr>
        <p:spPr>
          <a:xfrm>
            <a:off x="2536322" y="2134979"/>
            <a:ext cx="579258" cy="25239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2449195" y="1049020"/>
            <a:ext cx="7679690" cy="460375"/>
          </a:xfrm>
          <a:prstGeom prst="rect">
            <a:avLst/>
          </a:prstGeom>
          <a:noFill/>
        </p:spPr>
        <p:txBody>
          <a:bodyPr wrap="square">
            <a:spAutoFit/>
          </a:bodyPr>
          <a:lstStyle>
            <a:defPPr>
              <a:defRPr lang="zh-CN"/>
            </a:defPPr>
            <a:lvl1pPr>
              <a:lnSpc>
                <a:spcPct val="150000"/>
              </a:lnSpc>
              <a:defRPr b="0" i="0">
                <a:solidFill>
                  <a:srgbClr val="444444"/>
                </a:solidFill>
                <a:effectLst/>
                <a:latin typeface="Noto Sans SC"/>
              </a:defRPr>
            </a:lvl1pPr>
          </a:lstStyle>
          <a:p>
            <a:pPr algn="ctr"/>
            <a:r>
              <a:rPr lang="zh-CN" altLang="en-US" sz="1600" dirty="0">
                <a:latin typeface="微软雅黑" panose="020B0503020204020204" pitchFamily="34" charset="-122"/>
                <a:ea typeface="微软雅黑" panose="020B0503020204020204" pitchFamily="34" charset="-122"/>
              </a:rPr>
              <a:t>根据不同成员角色，设置特定的管理权限</a:t>
            </a:r>
            <a:endParaRPr lang="en-US" altLang="zh-CN" sz="1600" dirty="0">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2443480" y="365125"/>
            <a:ext cx="7685405" cy="507365"/>
          </a:xfrm>
        </p:spPr>
        <p:txBody>
          <a:bodyPr/>
          <a:lstStyle/>
          <a:p>
            <a:pPr algn="ctr"/>
            <a:r>
              <a:rPr lang="zh-CN" altLang="en-US" sz="3200" b="1" dirty="0"/>
              <a:t>权限管理</a:t>
            </a:r>
            <a:endParaRPr lang="zh-CN" altLang="en-US" dirty="0"/>
          </a:p>
        </p:txBody>
      </p:sp>
      <p:pic>
        <p:nvPicPr>
          <p:cNvPr id="5" name="图片 4" descr="卡通人物&#10;&#10;低可信度描述已自动生成"/>
          <p:cNvPicPr>
            <a:picLocks noChangeAspect="1"/>
          </p:cNvPicPr>
          <p:nvPr/>
        </p:nvPicPr>
        <p:blipFill>
          <a:blip r:embed="rId3"/>
          <a:stretch>
            <a:fillRect/>
          </a:stretch>
        </p:blipFill>
        <p:spPr>
          <a:xfrm>
            <a:off x="2587165" y="2190516"/>
            <a:ext cx="458607" cy="150517"/>
          </a:xfrm>
          <a:prstGeom prst="rect">
            <a:avLst/>
          </a:prstGeom>
        </p:spPr>
      </p:pic>
      <p:pic>
        <p:nvPicPr>
          <p:cNvPr id="7" name="图片 6" descr="卡通人物&#10;&#10;低可信度描述已自动生成"/>
          <p:cNvPicPr>
            <a:picLocks noChangeAspect="1"/>
          </p:cNvPicPr>
          <p:nvPr/>
        </p:nvPicPr>
        <p:blipFill>
          <a:blip r:embed="rId3"/>
          <a:stretch>
            <a:fillRect/>
          </a:stretch>
        </p:blipFill>
        <p:spPr>
          <a:xfrm>
            <a:off x="2587165" y="2188127"/>
            <a:ext cx="458607" cy="15051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273935" y="937260"/>
            <a:ext cx="7659370" cy="829945"/>
          </a:xfrm>
          <a:prstGeom prst="rect">
            <a:avLst/>
          </a:prstGeom>
          <a:noFill/>
        </p:spPr>
        <p:txBody>
          <a:bodyPr wrap="square">
            <a:spAutoFit/>
          </a:bodyPr>
          <a:lstStyle>
            <a:defPPr>
              <a:defRPr lang="zh-CN"/>
            </a:defPPr>
            <a:lvl1pPr>
              <a:lnSpc>
                <a:spcPct val="150000"/>
              </a:lnSpc>
              <a:defRPr b="0" i="0">
                <a:solidFill>
                  <a:srgbClr val="444444"/>
                </a:solidFill>
                <a:effectLst/>
                <a:latin typeface="Noto Sans SC"/>
              </a:defRPr>
            </a:lvl1pPr>
          </a:lstStyle>
          <a:p>
            <a:pPr algn="ctr">
              <a:lnSpc>
                <a:spcPct val="150000"/>
              </a:lnSpc>
            </a:pPr>
            <a:r>
              <a:rPr lang="zh-CN" altLang="en-US" sz="1600" dirty="0">
                <a:latin typeface="微软雅黑" panose="020B0503020204020204" pitchFamily="34" charset="-122"/>
                <a:ea typeface="微软雅黑" panose="020B0503020204020204" pitchFamily="34" charset="-122"/>
              </a:rPr>
              <a:t>实时云端保存，每一步都不会丢失</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无限历史版本，支持任何版本回溯</a:t>
            </a:r>
          </a:p>
        </p:txBody>
      </p:sp>
      <p:sp>
        <p:nvSpPr>
          <p:cNvPr id="3" name="标题 2"/>
          <p:cNvSpPr>
            <a:spLocks noGrp="1"/>
          </p:cNvSpPr>
          <p:nvPr>
            <p:ph type="title"/>
          </p:nvPr>
        </p:nvSpPr>
        <p:spPr>
          <a:xfrm>
            <a:off x="2273935" y="365125"/>
            <a:ext cx="7660640" cy="507365"/>
          </a:xfrm>
        </p:spPr>
        <p:txBody>
          <a:bodyPr/>
          <a:lstStyle/>
          <a:p>
            <a:pPr algn="ctr"/>
            <a:r>
              <a:rPr lang="zh-CN" altLang="en-US" sz="3200" b="1" dirty="0"/>
              <a:t>版本管理</a:t>
            </a:r>
            <a:endParaRPr lang="zh-CN" altLang="en-US" dirty="0"/>
          </a:p>
        </p:txBody>
      </p:sp>
      <p:pic>
        <p:nvPicPr>
          <p:cNvPr id="6" name="图片 5"/>
          <p:cNvPicPr>
            <a:picLocks noChangeAspect="1"/>
          </p:cNvPicPr>
          <p:nvPr/>
        </p:nvPicPr>
        <p:blipFill>
          <a:blip r:embed="rId3"/>
          <a:stretch>
            <a:fillRect/>
          </a:stretch>
        </p:blipFill>
        <p:spPr>
          <a:xfrm>
            <a:off x="2124075" y="1875905"/>
            <a:ext cx="7943850" cy="49820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31825" y="329565"/>
            <a:ext cx="11013440" cy="1168400"/>
          </a:xfrm>
          <a:prstGeom prst="rect">
            <a:avLst/>
          </a:prstGeom>
          <a:noFill/>
        </p:spPr>
        <p:txBody>
          <a:bodyPr wrap="square" rtlCol="0">
            <a:spAutoFit/>
          </a:bodyPr>
          <a:lstStyle>
            <a:defPPr>
              <a:defRPr lang="zh-CN"/>
            </a:defPPr>
            <a:lvl1pPr>
              <a:lnSpc>
                <a:spcPct val="150000"/>
              </a:lnSpc>
              <a:defRPr kumimoji="1" sz="3600">
                <a:latin typeface="微软雅黑" panose="020B0503020204020204" pitchFamily="34" charset="-122"/>
                <a:ea typeface="微软雅黑" panose="020B0503020204020204" pitchFamily="34" charset="-122"/>
              </a:defRPr>
            </a:lvl1pPr>
          </a:lstStyle>
          <a:p>
            <a:pPr algn="ctr">
              <a:lnSpc>
                <a:spcPct val="125000"/>
              </a:lnSpc>
            </a:pPr>
            <a:r>
              <a:rPr lang="zh-CN" altLang="en-US" sz="2800" b="1" dirty="0"/>
              <a:t>外部资源库</a:t>
            </a:r>
            <a:r>
              <a:rPr lang="en-US" altLang="zh-CN" sz="2800" b="1" dirty="0"/>
              <a:t>+</a:t>
            </a:r>
            <a:r>
              <a:rPr lang="zh-CN" altLang="en-US" sz="2800" b="1" dirty="0"/>
              <a:t>团队组件库</a:t>
            </a:r>
            <a:endParaRPr lang="en-US" altLang="zh-CN" sz="2800" b="1" dirty="0"/>
          </a:p>
          <a:p>
            <a:pPr algn="ctr">
              <a:lnSpc>
                <a:spcPct val="125000"/>
              </a:lnSpc>
            </a:pPr>
            <a:r>
              <a:rPr lang="zh-CN" altLang="en-US" sz="2800" b="1" dirty="0"/>
              <a:t>消灭重复设计，拖放直接使用</a:t>
            </a:r>
          </a:p>
        </p:txBody>
      </p:sp>
      <p:sp>
        <p:nvSpPr>
          <p:cNvPr id="4" name="文本框 3"/>
          <p:cNvSpPr txBox="1"/>
          <p:nvPr/>
        </p:nvSpPr>
        <p:spPr>
          <a:xfrm>
            <a:off x="626745" y="1689735"/>
            <a:ext cx="11012805" cy="1198880"/>
          </a:xfrm>
          <a:prstGeom prst="rect">
            <a:avLst/>
          </a:prstGeom>
          <a:noFill/>
        </p:spPr>
        <p:txBody>
          <a:bodyPr wrap="square">
            <a:spAutoFit/>
          </a:bodyPr>
          <a:lstStyle>
            <a:defPPr>
              <a:defRPr lang="zh-CN"/>
            </a:defPPr>
            <a:lvl1pPr>
              <a:lnSpc>
                <a:spcPct val="150000"/>
              </a:lnSpc>
              <a:defRPr b="0" i="0">
                <a:solidFill>
                  <a:srgbClr val="444444"/>
                </a:solidFill>
                <a:effectLst/>
                <a:latin typeface="Noto Sans SC"/>
              </a:defRPr>
            </a:lvl1pPr>
          </a:lstStyle>
          <a:p>
            <a:pPr algn="ctr"/>
            <a:r>
              <a:rPr lang="zh-CN" altLang="en-US" sz="1600" dirty="0">
                <a:latin typeface="微软雅黑" panose="020B0503020204020204" pitchFamily="34" charset="-122"/>
                <a:ea typeface="微软雅黑" panose="020B0503020204020204" pitchFamily="34" charset="-122"/>
              </a:rPr>
              <a:t>集成众多大厂优秀的设计体系（华为、腾讯、阿里、字节、京东、饿了么、滴滴等）</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1000+最前沿的设计组件、</a:t>
            </a:r>
            <a:r>
              <a:rPr lang="en-US" altLang="zh-CN" sz="1600" dirty="0">
                <a:latin typeface="微软雅黑" panose="020B0503020204020204" pitchFamily="34" charset="-122"/>
                <a:ea typeface="微软雅黑" panose="020B0503020204020204" pitchFamily="34" charset="-122"/>
              </a:rPr>
              <a:t>30000+</a:t>
            </a:r>
            <a:r>
              <a:rPr lang="zh-CN" altLang="en-US" sz="1600" dirty="0">
                <a:latin typeface="微软雅黑" panose="020B0503020204020204" pitchFamily="34" charset="-122"/>
                <a:ea typeface="微软雅黑" panose="020B0503020204020204" pitchFamily="34" charset="-122"/>
              </a:rPr>
              <a:t>精美图标</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支持团队组件库，帮助团队形成设计资产沉淀</a:t>
            </a:r>
          </a:p>
        </p:txBody>
      </p:sp>
      <p:pic>
        <p:nvPicPr>
          <p:cNvPr id="7" name="图片 6"/>
          <p:cNvPicPr/>
          <p:nvPr/>
        </p:nvPicPr>
        <p:blipFill>
          <a:blip r:embed="rId3"/>
          <a:stretch>
            <a:fillRect/>
          </a:stretch>
        </p:blipFill>
        <p:spPr>
          <a:xfrm>
            <a:off x="631825" y="3357245"/>
            <a:ext cx="5382260" cy="3188970"/>
          </a:xfrm>
          <a:prstGeom prst="rect">
            <a:avLst/>
          </a:prstGeom>
        </p:spPr>
      </p:pic>
      <p:pic>
        <p:nvPicPr>
          <p:cNvPr id="5" name="图片 4" descr="C:/Users/Ethan/AppData/Local/Temp/picturecompress_20211230105440/output_37.pngoutput_37"/>
          <p:cNvPicPr>
            <a:picLocks noChangeAspect="1"/>
          </p:cNvPicPr>
          <p:nvPr/>
        </p:nvPicPr>
        <p:blipFill>
          <a:blip r:embed="rId4"/>
          <a:stretch>
            <a:fillRect/>
          </a:stretch>
        </p:blipFill>
        <p:spPr>
          <a:xfrm>
            <a:off x="6256020" y="3354103"/>
            <a:ext cx="5384165" cy="3174365"/>
          </a:xfrm>
          <a:prstGeom prst="rect">
            <a:avLst/>
          </a:prstGeom>
        </p:spPr>
      </p:pic>
      <p:pic>
        <p:nvPicPr>
          <p:cNvPr id="8" name="图片 7" descr="Frame 48096449"/>
          <p:cNvPicPr>
            <a:picLocks noChangeAspect="1"/>
          </p:cNvPicPr>
          <p:nvPr/>
        </p:nvPicPr>
        <p:blipFill>
          <a:blip r:embed="rId5"/>
          <a:stretch>
            <a:fillRect/>
          </a:stretch>
        </p:blipFill>
        <p:spPr>
          <a:xfrm>
            <a:off x="1031240" y="3983762"/>
            <a:ext cx="349885" cy="3473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alphaModFix amt="50000"/>
          </a:blip>
          <a:stretch>
            <a:fillRect/>
          </a:stretch>
        </p:blipFill>
        <p:spPr>
          <a:xfrm>
            <a:off x="0" y="0"/>
            <a:ext cx="12192000" cy="6858000"/>
          </a:xfrm>
          <a:prstGeom prst="rect">
            <a:avLst/>
          </a:prstGeom>
        </p:spPr>
      </p:pic>
      <p:pic>
        <p:nvPicPr>
          <p:cNvPr id="8" name="图片 7" descr="C:/Users/Ethan/AppData/Local/Temp/picturecompress_20211230105440/output_41.pngoutput_41"/>
          <p:cNvPicPr>
            <a:picLocks noChangeAspect="1"/>
          </p:cNvPicPr>
          <p:nvPr/>
        </p:nvPicPr>
        <p:blipFill>
          <a:blip r:embed="rId3" cstate="print"/>
          <a:stretch>
            <a:fillRect/>
          </a:stretch>
        </p:blipFill>
        <p:spPr>
          <a:xfrm>
            <a:off x="12997541" y="-379264"/>
            <a:ext cx="9396015" cy="4487861"/>
          </a:xfrm>
          <a:prstGeom prst="rect">
            <a:avLst/>
          </a:prstGeom>
        </p:spPr>
      </p:pic>
      <p:sp>
        <p:nvSpPr>
          <p:cNvPr id="14" name="文本框 13"/>
          <p:cNvSpPr txBox="1"/>
          <p:nvPr/>
        </p:nvSpPr>
        <p:spPr>
          <a:xfrm>
            <a:off x="3459053" y="805533"/>
            <a:ext cx="5273894" cy="830997"/>
          </a:xfrm>
          <a:prstGeom prst="rect">
            <a:avLst/>
          </a:prstGeom>
          <a:noFill/>
        </p:spPr>
        <p:txBody>
          <a:bodyPr wrap="square" rtlCol="0">
            <a:spAutoFit/>
          </a:bodyPr>
          <a:lstStyle/>
          <a:p>
            <a:r>
              <a:rPr kumimoji="1" lang="zh-CN" altLang="en-US" sz="2400" dirty="0">
                <a:latin typeface="微软雅黑" panose="020B0503020204020204" pitchFamily="34" charset="-122"/>
                <a:ea typeface="微软雅黑" panose="020B0503020204020204" pitchFamily="34" charset="-122"/>
              </a:rPr>
              <a:t>不仅仅是一个设计工具，</a:t>
            </a:r>
            <a:r>
              <a:rPr lang="en-US" altLang="zh-CN" sz="2400" kern="1200" dirty="0" err="1">
                <a:solidFill>
                  <a:srgbClr val="000000"/>
                </a:solidFill>
                <a:effectLst/>
                <a:latin typeface="微软雅黑" panose="020B0503020204020204" pitchFamily="34" charset="-122"/>
                <a:ea typeface="微软雅黑" panose="020B0503020204020204" pitchFamily="34" charset="-122"/>
                <a:cs typeface="+mn-cs"/>
              </a:rPr>
              <a:t>Pixso</a:t>
            </a:r>
            <a:r>
              <a:rPr lang="zh-CN" altLang="zh-CN" sz="2400" kern="1200" dirty="0">
                <a:solidFill>
                  <a:srgbClr val="000000"/>
                </a:solidFill>
                <a:effectLst/>
                <a:latin typeface="微软雅黑" panose="020B0503020204020204" pitchFamily="34" charset="-122"/>
                <a:ea typeface="微软雅黑" panose="020B0503020204020204" pitchFamily="34" charset="-122"/>
                <a:cs typeface="+mn-cs"/>
              </a:rPr>
              <a:t>更是集</a:t>
            </a:r>
            <a:endParaRPr lang="zh-CN" altLang="zh-CN" sz="2400" dirty="0">
              <a:effectLst/>
            </a:endParaRPr>
          </a:p>
          <a:p>
            <a:endParaRPr kumimoji="1" lang="zh-CN" altLang="en-US" sz="24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78778" y="1202416"/>
            <a:ext cx="11034445" cy="829945"/>
          </a:xfrm>
          <a:prstGeom prst="rect">
            <a:avLst/>
          </a:prstGeom>
          <a:noFill/>
        </p:spPr>
        <p:txBody>
          <a:bodyPr wrap="square">
            <a:spAutoFit/>
          </a:bodyPr>
          <a:lstStyle/>
          <a:p>
            <a:pPr algn="ctr">
              <a:lnSpc>
                <a:spcPct val="150000"/>
              </a:lnSpc>
            </a:pPr>
            <a:r>
              <a:rPr lang="zh-CN" altLang="en-US"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「白板</a:t>
            </a:r>
            <a:r>
              <a:rPr lang="en-US" altLang="zh-CN"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 · </a:t>
            </a:r>
            <a:r>
              <a:rPr lang="zh-CN" altLang="en-US"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原型 </a:t>
            </a:r>
            <a:r>
              <a:rPr lang="en-US" altLang="zh-CN"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a:t>
            </a:r>
            <a:r>
              <a:rPr lang="zh-CN" altLang="en-US"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 设计 </a:t>
            </a:r>
            <a:r>
              <a:rPr lang="en-US" altLang="zh-CN"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a:t>
            </a:r>
            <a:r>
              <a:rPr lang="zh-CN" altLang="en-US"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  交付 </a:t>
            </a:r>
            <a:r>
              <a:rPr lang="en-US" altLang="zh-CN"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a:t>
            </a:r>
            <a:r>
              <a:rPr lang="zh-CN" altLang="en-US"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 </a:t>
            </a:r>
            <a:r>
              <a:rPr lang="zh-CN" altLang="en-US" sz="3200" b="1" dirty="0">
                <a:blipFill dpi="0" rotWithShape="1">
                  <a:blip r:embed="rId4">
                    <a:alphaModFix amt="94000"/>
                  </a:blip>
                  <a:srcRect/>
                  <a:stretch>
                    <a:fillRect/>
                  </a:stretch>
                </a:blipFill>
                <a:effectLst/>
                <a:latin typeface="微软雅黑" panose="020B0503020204020204" pitchFamily="34" charset="-122"/>
                <a:ea typeface="微软雅黑" panose="020B0503020204020204" pitchFamily="34" charset="-122"/>
              </a:rPr>
              <a:t>资源管理</a:t>
            </a:r>
            <a:r>
              <a:rPr lang="zh-CN" altLang="en-US"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rPr>
              <a:t>」</a:t>
            </a:r>
            <a:endParaRPr lang="en-US" altLang="zh-CN" sz="3200" b="1" dirty="0">
              <a:blipFill>
                <a:blip r:embed="rId4">
                  <a:alphaModFix amt="94000"/>
                </a:blip>
                <a:stretch>
                  <a:fillRect/>
                </a:stretch>
              </a:blipFill>
              <a:effectLst/>
              <a:latin typeface="微软雅黑" panose="020B0503020204020204" pitchFamily="34" charset="-122"/>
              <a:ea typeface="微软雅黑" panose="020B0503020204020204" pitchFamily="34" charset="-122"/>
            </a:endParaRPr>
          </a:p>
        </p:txBody>
      </p:sp>
      <p:sp>
        <p:nvSpPr>
          <p:cNvPr id="16" name="文本框 15"/>
          <p:cNvSpPr txBox="1"/>
          <p:nvPr/>
        </p:nvSpPr>
        <p:spPr>
          <a:xfrm>
            <a:off x="1677763" y="2033413"/>
            <a:ext cx="8836474" cy="581057"/>
          </a:xfrm>
          <a:prstGeom prst="rect">
            <a:avLst/>
          </a:prstGeom>
          <a:noFill/>
        </p:spPr>
        <p:txBody>
          <a:bodyPr wrap="square">
            <a:spAutoFit/>
          </a:bodyPr>
          <a:lstStyle/>
          <a:p>
            <a:pPr algn="ctr">
              <a:lnSpc>
                <a:spcPct val="150000"/>
              </a:lnSpc>
            </a:pPr>
            <a:r>
              <a:rPr lang="zh-CN" altLang="en-US" sz="2400" dirty="0">
                <a:latin typeface="微软雅黑" panose="020B0503020204020204" pitchFamily="34" charset="-122"/>
                <a:ea typeface="微软雅黑" panose="020B0503020204020204" pitchFamily="34" charset="-122"/>
              </a:rPr>
              <a:t>于一体的企业级协同设计解决方案</a:t>
            </a:r>
            <a:endParaRPr kumimoji="1" lang="zh-CN" altLang="en-US" sz="2400" dirty="0">
              <a:latin typeface="微软雅黑" panose="020B0503020204020204" pitchFamily="34" charset="-122"/>
              <a:ea typeface="微软雅黑" panose="020B0503020204020204" pitchFamily="34" charset="-122"/>
            </a:endParaRPr>
          </a:p>
        </p:txBody>
      </p:sp>
      <p:pic>
        <p:nvPicPr>
          <p:cNvPr id="3" name="图片 2" descr="不同颜色的手机截图&#10;&#10;描述已自动生成"/>
          <p:cNvPicPr>
            <a:picLocks noChangeAspect="1"/>
          </p:cNvPicPr>
          <p:nvPr/>
        </p:nvPicPr>
        <p:blipFill>
          <a:blip r:embed="rId5"/>
          <a:stretch>
            <a:fillRect/>
          </a:stretch>
        </p:blipFill>
        <p:spPr>
          <a:xfrm>
            <a:off x="870155" y="3037199"/>
            <a:ext cx="10451690" cy="5236770"/>
          </a:xfrm>
          <a:prstGeom prst="rect">
            <a:avLst/>
          </a:prstGeom>
        </p:spPr>
      </p:pic>
      <p:pic>
        <p:nvPicPr>
          <p:cNvPr id="5" name="图片 4" descr="电脑合成图&#10;&#10;低可信度描述已自动生成">
            <a:extLst>
              <a:ext uri="{FF2B5EF4-FFF2-40B4-BE49-F238E27FC236}">
                <a16:creationId xmlns:a16="http://schemas.microsoft.com/office/drawing/2014/main" id="{3438C2F2-5B1C-7241-D5FC-950429EA7862}"/>
              </a:ext>
            </a:extLst>
          </p:cNvPr>
          <p:cNvPicPr>
            <a:picLocks noChangeAspect="1"/>
          </p:cNvPicPr>
          <p:nvPr/>
        </p:nvPicPr>
        <p:blipFill>
          <a:blip r:embed="rId6"/>
          <a:stretch>
            <a:fillRect/>
          </a:stretch>
        </p:blipFill>
        <p:spPr>
          <a:xfrm>
            <a:off x="442828" y="423455"/>
            <a:ext cx="1389752" cy="3783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圆角矩形 39"/>
          <p:cNvSpPr/>
          <p:nvPr/>
        </p:nvSpPr>
        <p:spPr>
          <a:xfrm>
            <a:off x="6121525" y="-1279"/>
            <a:ext cx="6097138"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p:cNvSpPr txBox="1"/>
          <p:nvPr/>
        </p:nvSpPr>
        <p:spPr>
          <a:xfrm>
            <a:off x="745050" y="513449"/>
            <a:ext cx="5867367" cy="662554"/>
          </a:xfrm>
          <a:prstGeom prst="rect">
            <a:avLst/>
          </a:prstGeom>
          <a:noFill/>
        </p:spPr>
        <p:txBody>
          <a:bodyPr wrap="square" rtlCol="0">
            <a:spAutoFit/>
          </a:bodyPr>
          <a:lstStyle/>
          <a:p>
            <a:pPr>
              <a:lnSpc>
                <a:spcPct val="150000"/>
              </a:lnSpc>
            </a:pPr>
            <a:r>
              <a:rPr kumimoji="1" lang="zh-CN" altLang="en-US" sz="2800" b="1" dirty="0">
                <a:latin typeface="微软雅黑" panose="020B0503020204020204" pitchFamily="34" charset="-122"/>
                <a:ea typeface="微软雅黑" panose="020B0503020204020204" pitchFamily="34" charset="-122"/>
              </a:rPr>
              <a:t>私有化部署</a:t>
            </a:r>
            <a:endParaRPr kumimoji="1" lang="en-US" altLang="zh-CN" sz="2800" b="1" dirty="0">
              <a:latin typeface="微软雅黑" panose="020B0503020204020204" pitchFamily="34" charset="-122"/>
              <a:ea typeface="微软雅黑" panose="020B0503020204020204" pitchFamily="34" charset="-122"/>
            </a:endParaRPr>
          </a:p>
        </p:txBody>
      </p:sp>
      <p:sp>
        <p:nvSpPr>
          <p:cNvPr id="26" name="圆角矩形 40"/>
          <p:cNvSpPr/>
          <p:nvPr/>
        </p:nvSpPr>
        <p:spPr>
          <a:xfrm>
            <a:off x="863391" y="1329532"/>
            <a:ext cx="1085749" cy="45719"/>
          </a:xfrm>
          <a:prstGeom prst="roundRect">
            <a:avLst>
              <a:gd name="adj" fmla="val 50000"/>
            </a:avLst>
          </a:prstGeom>
          <a:gradFill flip="none" rotWithShape="1">
            <a:gsLst>
              <a:gs pos="0">
                <a:srgbClr val="CF6FAB"/>
              </a:gs>
              <a:gs pos="82000">
                <a:srgbClr val="5A3CC5"/>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70286" y="1541437"/>
            <a:ext cx="6140450" cy="418191"/>
          </a:xfrm>
          <a:prstGeom prst="rect">
            <a:avLst/>
          </a:prstGeom>
          <a:noFill/>
        </p:spPr>
        <p:txBody>
          <a:bodyPr wrap="square">
            <a:spAutoFit/>
          </a:bodyPr>
          <a:lstStyle/>
          <a:p>
            <a:pP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释放企业设计潜能</a:t>
            </a:r>
          </a:p>
        </p:txBody>
      </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415" y="4518243"/>
            <a:ext cx="2095500" cy="1356995"/>
          </a:xfrm>
          <a:prstGeom prst="rect">
            <a:avLst/>
          </a:prstGeom>
        </p:spPr>
      </p:pic>
      <p:sp>
        <p:nvSpPr>
          <p:cNvPr id="47" name="文本框 46"/>
          <p:cNvSpPr txBox="1"/>
          <p:nvPr/>
        </p:nvSpPr>
        <p:spPr>
          <a:xfrm>
            <a:off x="7368915" y="5833246"/>
            <a:ext cx="1003300" cy="275770"/>
          </a:xfrm>
          <a:prstGeom prst="rect">
            <a:avLst/>
          </a:prstGeom>
          <a:noFill/>
        </p:spPr>
        <p:txBody>
          <a:bodyPr wrap="square" rtlCol="0">
            <a:spAutoFit/>
          </a:bodyPr>
          <a:lstStyle/>
          <a:p>
            <a:pPr algn="ctr"/>
            <a:r>
              <a:rPr kumimoji="1" lang="zh-CN" altLang="en-US" sz="1200" b="1" dirty="0">
                <a:latin typeface="微软雅黑" panose="020B0503020204020204" pitchFamily="34" charset="-122"/>
                <a:ea typeface="微软雅黑" panose="020B0503020204020204" pitchFamily="34" charset="-122"/>
              </a:rPr>
              <a:t>高级定制</a:t>
            </a:r>
          </a:p>
        </p:txBody>
      </p:sp>
      <p:sp>
        <p:nvSpPr>
          <p:cNvPr id="48" name="文本框 47"/>
          <p:cNvSpPr txBox="1"/>
          <p:nvPr/>
        </p:nvSpPr>
        <p:spPr>
          <a:xfrm>
            <a:off x="6847840" y="6108700"/>
            <a:ext cx="2045335" cy="270510"/>
          </a:xfrm>
          <a:prstGeom prst="rect">
            <a:avLst/>
          </a:prstGeom>
          <a:noFill/>
        </p:spPr>
        <p:txBody>
          <a:bodyPr wrap="square" rtlCol="0">
            <a:spAutoFit/>
          </a:bodyPr>
          <a:lstStyle>
            <a:defPPr>
              <a:defRPr lang="zh-CN"/>
            </a:defPPr>
            <a:lvl1pPr algn="ctr">
              <a:defRPr sz="800">
                <a:solidFill>
                  <a:schemeClr val="bg1"/>
                </a:solidFill>
              </a:defRPr>
            </a:lvl1pPr>
          </a:lstStyle>
          <a:p>
            <a:pPr>
              <a:lnSpc>
                <a:spcPct val="13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可为企业提供长尾需求的定制开发</a:t>
            </a:r>
          </a:p>
        </p:txBody>
      </p:sp>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415" y="2385278"/>
            <a:ext cx="2096135" cy="1355090"/>
          </a:xfrm>
          <a:prstGeom prst="rect">
            <a:avLst/>
          </a:prstGeom>
        </p:spPr>
      </p:pic>
      <p:sp>
        <p:nvSpPr>
          <p:cNvPr id="41" name="文本框 40"/>
          <p:cNvSpPr txBox="1"/>
          <p:nvPr/>
        </p:nvSpPr>
        <p:spPr>
          <a:xfrm>
            <a:off x="9900922" y="1527780"/>
            <a:ext cx="1003935" cy="275590"/>
          </a:xfrm>
          <a:prstGeom prst="rect">
            <a:avLst/>
          </a:prstGeom>
          <a:noFill/>
        </p:spPr>
        <p:txBody>
          <a:bodyPr wrap="square" rtlCol="0">
            <a:spAutoFit/>
          </a:bodyPr>
          <a:lstStyle/>
          <a:p>
            <a:pPr algn="ctr"/>
            <a:r>
              <a:rPr kumimoji="1" lang="zh-CN" altLang="en-US" sz="1200" b="1" dirty="0">
                <a:latin typeface="微软雅黑" panose="020B0503020204020204" pitchFamily="34" charset="-122"/>
                <a:ea typeface="微软雅黑" panose="020B0503020204020204" pitchFamily="34" charset="-122"/>
              </a:rPr>
              <a:t>开放接口</a:t>
            </a:r>
          </a:p>
        </p:txBody>
      </p:sp>
      <p:sp>
        <p:nvSpPr>
          <p:cNvPr id="45" name="文本框 44"/>
          <p:cNvSpPr txBox="1"/>
          <p:nvPr/>
        </p:nvSpPr>
        <p:spPr>
          <a:xfrm>
            <a:off x="9359267" y="1758267"/>
            <a:ext cx="2125345" cy="506730"/>
          </a:xfrm>
          <a:prstGeom prst="rect">
            <a:avLst/>
          </a:prstGeom>
          <a:noFill/>
        </p:spPr>
        <p:txBody>
          <a:bodyPr wrap="square" rtlCol="0">
            <a:spAutoFit/>
          </a:bodyPr>
          <a:lstStyle/>
          <a:p>
            <a:pPr algn="ctr">
              <a:lnSpc>
                <a:spcPct val="150000"/>
              </a:lnSpc>
              <a:spcBef>
                <a:spcPts val="0"/>
              </a:spcBef>
              <a:spcAft>
                <a:spcPts val="0"/>
              </a:spcAft>
            </a:pPr>
            <a:r>
              <a:rPr lang="zh-CN" altLang="en-US" sz="900" dirty="0">
                <a:latin typeface="微软雅黑" panose="020B0503020204020204" pitchFamily="34" charset="-122"/>
                <a:ea typeface="微软雅黑" panose="020B0503020204020204" pitchFamily="34" charset="-122"/>
              </a:rPr>
              <a:t>支持与现有企业服务对接</a:t>
            </a:r>
          </a:p>
          <a:p>
            <a:pPr algn="ctr">
              <a:lnSpc>
                <a:spcPct val="150000"/>
              </a:lnSpc>
              <a:spcBef>
                <a:spcPts val="0"/>
              </a:spcBef>
              <a:spcAft>
                <a:spcPts val="0"/>
              </a:spcAft>
            </a:pPr>
            <a:r>
              <a:rPr lang="zh-CN" altLang="en-US" sz="900" dirty="0">
                <a:latin typeface="微软雅黑" panose="020B0503020204020204" pitchFamily="34" charset="-122"/>
                <a:ea typeface="微软雅黑" panose="020B0503020204020204" pitchFamily="34" charset="-122"/>
              </a:rPr>
              <a:t>如研发管理工具</a:t>
            </a:r>
            <a:r>
              <a:rPr lang="en-US" altLang="zh-CN" sz="900" dirty="0">
                <a:latin typeface="微软雅黑" panose="020B0503020204020204" pitchFamily="34" charset="-122"/>
                <a:ea typeface="微软雅黑" panose="020B0503020204020204" pitchFamily="34" charset="-122"/>
              </a:rPr>
              <a:t>/</a:t>
            </a:r>
            <a:r>
              <a:rPr lang="en-US" altLang="zh-CN" sz="900" dirty="0" err="1">
                <a:latin typeface="微软雅黑" panose="020B0503020204020204" pitchFamily="34" charset="-122"/>
                <a:ea typeface="微软雅黑" panose="020B0503020204020204" pitchFamily="34" charset="-122"/>
              </a:rPr>
              <a:t>Devops</a:t>
            </a:r>
            <a:r>
              <a:rPr lang="zh-CN" altLang="en-US" sz="900" dirty="0">
                <a:latin typeface="微软雅黑" panose="020B0503020204020204" pitchFamily="34" charset="-122"/>
                <a:ea typeface="微软雅黑" panose="020B0503020204020204" pitchFamily="34" charset="-122"/>
              </a:rPr>
              <a:t>平台</a:t>
            </a:r>
          </a:p>
        </p:txBody>
      </p:sp>
      <p:sp>
        <p:nvSpPr>
          <p:cNvPr id="50" name="文本框 49"/>
          <p:cNvSpPr txBox="1"/>
          <p:nvPr/>
        </p:nvSpPr>
        <p:spPr>
          <a:xfrm>
            <a:off x="7344412" y="3713177"/>
            <a:ext cx="1003300" cy="275590"/>
          </a:xfrm>
          <a:prstGeom prst="rect">
            <a:avLst/>
          </a:prstGeom>
          <a:noFill/>
        </p:spPr>
        <p:txBody>
          <a:bodyPr wrap="square" rtlCol="0">
            <a:spAutoFit/>
          </a:bodyPr>
          <a:lstStyle/>
          <a:p>
            <a:pPr algn="ctr"/>
            <a:r>
              <a:rPr kumimoji="1" lang="zh-CN" altLang="en-US" sz="1200" b="1" dirty="0">
                <a:latin typeface="微软雅黑" panose="020B0503020204020204" pitchFamily="34" charset="-122"/>
                <a:ea typeface="微软雅黑" panose="020B0503020204020204" pitchFamily="34" charset="-122"/>
              </a:rPr>
              <a:t>持续迭代</a:t>
            </a:r>
          </a:p>
        </p:txBody>
      </p:sp>
      <p:sp>
        <p:nvSpPr>
          <p:cNvPr id="51" name="文本框 50"/>
          <p:cNvSpPr txBox="1"/>
          <p:nvPr/>
        </p:nvSpPr>
        <p:spPr>
          <a:xfrm>
            <a:off x="6908800" y="3953510"/>
            <a:ext cx="1920240" cy="506730"/>
          </a:xfrm>
          <a:prstGeom prst="rect">
            <a:avLst/>
          </a:prstGeom>
          <a:noFill/>
        </p:spPr>
        <p:txBody>
          <a:bodyPr wrap="square" rtlCol="0">
            <a:spAutoFit/>
          </a:bodyPr>
          <a:lstStyle>
            <a:defPPr>
              <a:defRPr lang="zh-CN"/>
            </a:defPPr>
            <a:lvl1pPr algn="ctr">
              <a:defRPr sz="800">
                <a:solidFill>
                  <a:schemeClr val="bg1"/>
                </a:solidFill>
              </a:defRPr>
            </a:lvl1pPr>
          </a:lstStyle>
          <a:p>
            <a:pPr>
              <a:lnSpc>
                <a:spcPct val="15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聚焦客户需求</a:t>
            </a:r>
            <a:endParaRPr lang="en-US" altLang="zh-CN" sz="900" dirty="0">
              <a:solidFill>
                <a:schemeClr val="tx1"/>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为客户提供持续生长的产品体验</a:t>
            </a:r>
          </a:p>
        </p:txBody>
      </p:sp>
      <p:pic>
        <p:nvPicPr>
          <p:cNvPr id="38" name="图片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3582" y="249928"/>
            <a:ext cx="2096135" cy="1356360"/>
          </a:xfrm>
          <a:prstGeom prst="rect">
            <a:avLst/>
          </a:prstGeom>
        </p:spPr>
      </p:pic>
      <p:sp>
        <p:nvSpPr>
          <p:cNvPr id="42" name="文本框 41"/>
          <p:cNvSpPr txBox="1"/>
          <p:nvPr/>
        </p:nvSpPr>
        <p:spPr>
          <a:xfrm>
            <a:off x="9900632" y="5826005"/>
            <a:ext cx="1003935" cy="275590"/>
          </a:xfrm>
          <a:prstGeom prst="rect">
            <a:avLst/>
          </a:prstGeom>
          <a:noFill/>
        </p:spPr>
        <p:txBody>
          <a:bodyPr wrap="square" rtlCol="0">
            <a:spAutoFit/>
          </a:bodyPr>
          <a:lstStyle/>
          <a:p>
            <a:pPr algn="ctr"/>
            <a:r>
              <a:rPr kumimoji="1" lang="zh-CN" altLang="en-US" sz="1200" b="1" dirty="0">
                <a:latin typeface="微软雅黑" panose="020B0503020204020204" pitchFamily="34" charset="-122"/>
                <a:ea typeface="微软雅黑" panose="020B0503020204020204" pitchFamily="34" charset="-122"/>
              </a:rPr>
              <a:t>设计资源</a:t>
            </a:r>
          </a:p>
        </p:txBody>
      </p:sp>
      <p:sp>
        <p:nvSpPr>
          <p:cNvPr id="52" name="文本框 51"/>
          <p:cNvSpPr txBox="1"/>
          <p:nvPr/>
        </p:nvSpPr>
        <p:spPr>
          <a:xfrm>
            <a:off x="9466093" y="6056582"/>
            <a:ext cx="1950348" cy="450215"/>
          </a:xfrm>
          <a:prstGeom prst="rect">
            <a:avLst/>
          </a:prstGeom>
          <a:noFill/>
        </p:spPr>
        <p:txBody>
          <a:bodyPr wrap="square" rtlCol="0">
            <a:spAutoFit/>
          </a:bodyPr>
          <a:lstStyle>
            <a:defPPr>
              <a:defRPr lang="zh-CN"/>
            </a:defPPr>
            <a:lvl1pPr algn="ctr">
              <a:defRPr sz="800">
                <a:solidFill>
                  <a:schemeClr val="bg1"/>
                </a:solidFill>
              </a:defRPr>
            </a:lvl1pPr>
          </a:lstStyle>
          <a:p>
            <a:pPr algn="ctr">
              <a:lnSpc>
                <a:spcPct val="130000"/>
              </a:lnSpc>
              <a:spcBef>
                <a:spcPts val="0"/>
              </a:spcBef>
              <a:spcAft>
                <a:spcPts val="0"/>
              </a:spcAft>
              <a:buClrTx/>
              <a:buSzTx/>
              <a:buFontTx/>
            </a:pPr>
            <a:r>
              <a:rPr lang="zh-CN" altLang="en-US" sz="900" dirty="0">
                <a:solidFill>
                  <a:schemeClr val="tx1"/>
                </a:solidFill>
                <a:latin typeface="微软雅黑" panose="020B0503020204020204" pitchFamily="34" charset="-122"/>
                <a:ea typeface="微软雅黑" panose="020B0503020204020204" pitchFamily="34" charset="-122"/>
              </a:rPr>
              <a:t>持续提供流行设计规范、设计资源</a:t>
            </a:r>
          </a:p>
          <a:p>
            <a:pPr algn="ctr">
              <a:lnSpc>
                <a:spcPct val="130000"/>
              </a:lnSpc>
              <a:spcBef>
                <a:spcPts val="0"/>
              </a:spcBef>
              <a:spcAft>
                <a:spcPts val="0"/>
              </a:spcAft>
              <a:buClrTx/>
              <a:buSzTx/>
              <a:buFontTx/>
            </a:pPr>
            <a:r>
              <a:rPr lang="zh-CN" altLang="en-US" sz="900" dirty="0">
                <a:solidFill>
                  <a:schemeClr val="tx1"/>
                </a:solidFill>
                <a:latin typeface="微软雅黑" panose="020B0503020204020204" pitchFamily="34" charset="-122"/>
                <a:ea typeface="微软雅黑" panose="020B0503020204020204" pitchFamily="34" charset="-122"/>
              </a:rPr>
              <a:t>帮助设计师提高效率</a:t>
            </a:r>
          </a:p>
        </p:txBody>
      </p:sp>
      <p:pic>
        <p:nvPicPr>
          <p:cNvPr id="39" name="图片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3872" y="2385028"/>
            <a:ext cx="2096135" cy="1356360"/>
          </a:xfrm>
          <a:prstGeom prst="rect">
            <a:avLst/>
          </a:prstGeom>
        </p:spPr>
      </p:pic>
      <p:sp>
        <p:nvSpPr>
          <p:cNvPr id="43" name="文本框 42"/>
          <p:cNvSpPr txBox="1"/>
          <p:nvPr/>
        </p:nvSpPr>
        <p:spPr>
          <a:xfrm>
            <a:off x="9907907" y="3704356"/>
            <a:ext cx="1003935" cy="275590"/>
          </a:xfrm>
          <a:prstGeom prst="rect">
            <a:avLst/>
          </a:prstGeom>
          <a:noFill/>
        </p:spPr>
        <p:txBody>
          <a:bodyPr wrap="square" rtlCol="0">
            <a:spAutoFit/>
          </a:bodyPr>
          <a:lstStyle/>
          <a:p>
            <a:pPr algn="ctr"/>
            <a:r>
              <a:rPr kumimoji="1" lang="zh-CN" altLang="en-US" sz="1200" b="1" dirty="0">
                <a:latin typeface="微软雅黑" panose="020B0503020204020204" pitchFamily="34" charset="-122"/>
                <a:ea typeface="微软雅黑" panose="020B0503020204020204" pitchFamily="34" charset="-122"/>
              </a:rPr>
              <a:t>专属客服</a:t>
            </a:r>
          </a:p>
        </p:txBody>
      </p:sp>
      <p:sp>
        <p:nvSpPr>
          <p:cNvPr id="53" name="文本框 52"/>
          <p:cNvSpPr txBox="1"/>
          <p:nvPr/>
        </p:nvSpPr>
        <p:spPr>
          <a:xfrm>
            <a:off x="9438640" y="3923665"/>
            <a:ext cx="1952625" cy="506730"/>
          </a:xfrm>
          <a:prstGeom prst="rect">
            <a:avLst/>
          </a:prstGeom>
          <a:noFill/>
        </p:spPr>
        <p:txBody>
          <a:bodyPr wrap="square" rtlCol="0">
            <a:spAutoFit/>
          </a:bodyPr>
          <a:lstStyle>
            <a:defPPr>
              <a:defRPr lang="zh-CN"/>
            </a:defPPr>
            <a:lvl1pPr algn="ctr">
              <a:defRPr sz="800">
                <a:solidFill>
                  <a:schemeClr val="bg1"/>
                </a:solidFill>
              </a:defRPr>
            </a:lvl1pPr>
          </a:lstStyle>
          <a:p>
            <a:pPr>
              <a:lnSpc>
                <a:spcPct val="15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产品培训、客服咨询、技术支持</a:t>
            </a:r>
          </a:p>
          <a:p>
            <a:pPr>
              <a:lnSpc>
                <a:spcPct val="15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快速响应</a:t>
            </a:r>
          </a:p>
        </p:txBody>
      </p:sp>
      <p:sp>
        <p:nvSpPr>
          <p:cNvPr id="40" name="文本框 39"/>
          <p:cNvSpPr txBox="1"/>
          <p:nvPr/>
        </p:nvSpPr>
        <p:spPr>
          <a:xfrm>
            <a:off x="7329056" y="1541371"/>
            <a:ext cx="1003935" cy="275590"/>
          </a:xfrm>
          <a:prstGeom prst="rect">
            <a:avLst/>
          </a:prstGeom>
          <a:noFill/>
        </p:spPr>
        <p:txBody>
          <a:bodyPr wrap="square" rtlCol="0">
            <a:spAutoFit/>
          </a:bodyPr>
          <a:lstStyle/>
          <a:p>
            <a:pPr algn="ctr" fontAlgn="ctr"/>
            <a:r>
              <a:rPr kumimoji="1" lang="zh-CN" altLang="en-US" sz="1200" b="1" dirty="0">
                <a:latin typeface="微软雅黑" panose="020B0503020204020204" pitchFamily="34" charset="-122"/>
                <a:ea typeface="微软雅黑" panose="020B0503020204020204" pitchFamily="34" charset="-122"/>
              </a:rPr>
              <a:t>私有化部署</a:t>
            </a:r>
          </a:p>
        </p:txBody>
      </p:sp>
      <p:sp>
        <p:nvSpPr>
          <p:cNvPr id="44" name="文本框 43"/>
          <p:cNvSpPr txBox="1"/>
          <p:nvPr/>
        </p:nvSpPr>
        <p:spPr>
          <a:xfrm>
            <a:off x="6819265" y="1758315"/>
            <a:ext cx="2021205" cy="506730"/>
          </a:xfrm>
          <a:prstGeom prst="rect">
            <a:avLst/>
          </a:prstGeom>
          <a:noFill/>
        </p:spPr>
        <p:txBody>
          <a:bodyPr wrap="square" rtlCol="0">
            <a:spAutoFit/>
          </a:bodyPr>
          <a:lstStyle>
            <a:defPPr>
              <a:defRPr lang="zh-CN"/>
            </a:defPPr>
            <a:lvl1pPr algn="ctr">
              <a:defRPr sz="800">
                <a:solidFill>
                  <a:schemeClr val="bg1"/>
                </a:solidFill>
              </a:defRPr>
            </a:lvl1pPr>
          </a:lstStyle>
          <a:p>
            <a:pPr fontAlgn="ctr">
              <a:lnSpc>
                <a:spcPct val="15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支持单体和集群部署</a:t>
            </a:r>
          </a:p>
          <a:p>
            <a:pPr fontAlgn="ctr">
              <a:lnSpc>
                <a:spcPct val="150000"/>
              </a:lnSpc>
              <a:spcBef>
                <a:spcPts val="0"/>
              </a:spcBef>
              <a:spcAft>
                <a:spcPts val="0"/>
              </a:spcAft>
            </a:pPr>
            <a:r>
              <a:rPr lang="zh-CN" altLang="en-US" sz="900" dirty="0">
                <a:solidFill>
                  <a:schemeClr val="tx1"/>
                </a:solidFill>
                <a:latin typeface="微软雅黑" panose="020B0503020204020204" pitchFamily="34" charset="-122"/>
                <a:ea typeface="微软雅黑" panose="020B0503020204020204" pitchFamily="34" charset="-122"/>
              </a:rPr>
              <a:t>支持企业账号登录</a:t>
            </a:r>
          </a:p>
        </p:txBody>
      </p:sp>
      <p:pic>
        <p:nvPicPr>
          <p:cNvPr id="56" name="图片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415" y="251928"/>
            <a:ext cx="2096135" cy="1355475"/>
          </a:xfrm>
          <a:prstGeom prst="rect">
            <a:avLst/>
          </a:prstGeom>
        </p:spPr>
      </p:pic>
      <p:grpSp>
        <p:nvGrpSpPr>
          <p:cNvPr id="54" name="组合 53"/>
          <p:cNvGrpSpPr/>
          <p:nvPr/>
        </p:nvGrpSpPr>
        <p:grpSpPr>
          <a:xfrm>
            <a:off x="423717" y="2299276"/>
            <a:ext cx="5149382" cy="977352"/>
            <a:chOff x="237407" y="2329161"/>
            <a:chExt cx="5149382" cy="977352"/>
          </a:xfrm>
        </p:grpSpPr>
        <p:sp>
          <p:nvSpPr>
            <p:cNvPr id="55" name="文本框 54"/>
            <p:cNvSpPr txBox="1"/>
            <p:nvPr/>
          </p:nvSpPr>
          <p:spPr>
            <a:xfrm>
              <a:off x="485599" y="2329161"/>
              <a:ext cx="804092" cy="584775"/>
            </a:xfrm>
            <a:prstGeom prst="rect">
              <a:avLst/>
            </a:prstGeom>
            <a:noFill/>
          </p:spPr>
          <p:txBody>
            <a:bodyPr wrap="square" rtlCol="0">
              <a:spAutoFit/>
            </a:bodyPr>
            <a:lstStyle/>
            <a:p>
              <a:r>
                <a:rPr lang="en-US" altLang="zh-CN" sz="3200" b="1" dirty="0">
                  <a:blipFill>
                    <a:blip r:embed="rId8">
                      <a:alphaModFix amt="94000"/>
                    </a:blip>
                    <a:stretch>
                      <a:fillRect/>
                    </a:stretch>
                  </a:blipFill>
                  <a:effectLst/>
                  <a:latin typeface="微软雅黑" panose="020B0503020204020204" pitchFamily="34" charset="-122"/>
                  <a:ea typeface="微软雅黑" panose="020B0503020204020204" pitchFamily="34" charset="-122"/>
                </a:rPr>
                <a:t>01</a:t>
              </a:r>
              <a:endParaRPr lang="zh-CN" altLang="en-US" sz="3200" b="1" dirty="0">
                <a:blipFill>
                  <a:blip r:embed="rId8">
                    <a:alphaModFix amt="94000"/>
                  </a:blip>
                  <a:stretch>
                    <a:fillRect/>
                  </a:stretch>
                </a:blipFill>
                <a:effectLst/>
                <a:latin typeface="微软雅黑" panose="020B0503020204020204" pitchFamily="34" charset="-122"/>
                <a:ea typeface="微软雅黑" panose="020B0503020204020204" pitchFamily="34" charset="-122"/>
              </a:endParaRPr>
            </a:p>
          </p:txBody>
        </p:sp>
        <p:sp>
          <p:nvSpPr>
            <p:cNvPr id="57" name="文本框 56"/>
            <p:cNvSpPr txBox="1"/>
            <p:nvPr/>
          </p:nvSpPr>
          <p:spPr>
            <a:xfrm>
              <a:off x="2506216" y="2329161"/>
              <a:ext cx="945124" cy="584775"/>
            </a:xfrm>
            <a:prstGeom prst="rect">
              <a:avLst/>
            </a:prstGeom>
            <a:noFill/>
          </p:spPr>
          <p:txBody>
            <a:bodyPr wrap="square" rtlCol="0">
              <a:spAutoFit/>
            </a:bodyPr>
            <a:lstStyle>
              <a:defPPr>
                <a:defRPr lang="zh-CN"/>
              </a:defPPr>
              <a:lvl1pPr>
                <a:defRPr kumimoji="1" sz="2800" b="1">
                  <a:gradFill>
                    <a:gsLst>
                      <a:gs pos="0">
                        <a:srgbClr val="7030A0"/>
                      </a:gs>
                      <a:gs pos="100000">
                        <a:schemeClr val="accent1">
                          <a:lumMod val="45000"/>
                          <a:lumOff val="55000"/>
                        </a:schemeClr>
                      </a:gs>
                      <a:gs pos="100000">
                        <a:srgbClr val="6789F7"/>
                      </a:gs>
                      <a:gs pos="64000">
                        <a:srgbClr val="85F0FC"/>
                      </a:gs>
                    </a:gsLst>
                    <a:lin ang="3600000" scaled="0"/>
                  </a:gradFill>
                  <a:latin typeface="微软雅黑" panose="020B0503020204020204" pitchFamily="34" charset="-122"/>
                  <a:ea typeface="微软雅黑" panose="020B0503020204020204" pitchFamily="34" charset="-122"/>
                </a:defRPr>
              </a:lvl1pPr>
            </a:lstStyle>
            <a:p>
              <a:r>
                <a:rPr lang="en-US" altLang="zh-CN" sz="3200" dirty="0">
                  <a:blipFill>
                    <a:blip r:embed="rId8">
                      <a:alphaModFix amt="94000"/>
                    </a:blip>
                    <a:stretch>
                      <a:fillRect/>
                    </a:stretch>
                  </a:blipFill>
                  <a:effectLst/>
                </a:rPr>
                <a:t>02</a:t>
              </a:r>
              <a:endParaRPr lang="zh-CN" altLang="en-US" sz="3200" dirty="0">
                <a:blipFill>
                  <a:blip r:embed="rId8">
                    <a:alphaModFix amt="94000"/>
                  </a:blip>
                  <a:stretch>
                    <a:fillRect/>
                  </a:stretch>
                </a:blipFill>
                <a:effectLst/>
              </a:endParaRPr>
            </a:p>
          </p:txBody>
        </p:sp>
        <p:sp>
          <p:nvSpPr>
            <p:cNvPr id="58" name="文本框 57"/>
            <p:cNvSpPr txBox="1"/>
            <p:nvPr/>
          </p:nvSpPr>
          <p:spPr>
            <a:xfrm>
              <a:off x="4414786" y="2329161"/>
              <a:ext cx="945199" cy="584775"/>
            </a:xfrm>
            <a:prstGeom prst="rect">
              <a:avLst/>
            </a:prstGeom>
            <a:noFill/>
          </p:spPr>
          <p:txBody>
            <a:bodyPr wrap="square" rtlCol="0">
              <a:spAutoFit/>
            </a:bodyPr>
            <a:lstStyle>
              <a:defPPr>
                <a:defRPr lang="zh-CN"/>
              </a:defPPr>
              <a:lvl1pPr>
                <a:defRPr kumimoji="1" sz="2800" b="1">
                  <a:gradFill>
                    <a:gsLst>
                      <a:gs pos="0">
                        <a:srgbClr val="7030A0"/>
                      </a:gs>
                      <a:gs pos="100000">
                        <a:schemeClr val="accent1">
                          <a:lumMod val="45000"/>
                          <a:lumOff val="55000"/>
                        </a:schemeClr>
                      </a:gs>
                      <a:gs pos="100000">
                        <a:srgbClr val="6789F7"/>
                      </a:gs>
                      <a:gs pos="64000">
                        <a:srgbClr val="85F0FC"/>
                      </a:gs>
                    </a:gsLst>
                    <a:lin ang="3600000" scaled="0"/>
                  </a:gradFill>
                  <a:latin typeface="微软雅黑" panose="020B0503020204020204" pitchFamily="34" charset="-122"/>
                  <a:ea typeface="微软雅黑" panose="020B0503020204020204" pitchFamily="34" charset="-122"/>
                </a:defRPr>
              </a:lvl1pPr>
            </a:lstStyle>
            <a:p>
              <a:r>
                <a:rPr lang="en-US" altLang="zh-CN" sz="3200" dirty="0">
                  <a:blipFill dpi="0" rotWithShape="1">
                    <a:blip r:embed="rId8">
                      <a:alphaModFix amt="94000"/>
                    </a:blip>
                    <a:srcRect/>
                    <a:stretch>
                      <a:fillRect/>
                    </a:stretch>
                  </a:blipFill>
                  <a:effectLst/>
                </a:rPr>
                <a:t>03</a:t>
              </a:r>
              <a:endParaRPr lang="zh-CN" altLang="en-US" sz="3200" dirty="0">
                <a:blipFill dpi="0" rotWithShape="1">
                  <a:blip r:embed="rId8">
                    <a:alphaModFix amt="94000"/>
                  </a:blip>
                  <a:srcRect/>
                  <a:stretch>
                    <a:fillRect/>
                  </a:stretch>
                </a:blipFill>
                <a:effectLst/>
              </a:endParaRPr>
            </a:p>
          </p:txBody>
        </p:sp>
        <p:sp>
          <p:nvSpPr>
            <p:cNvPr id="59" name="矩形 58"/>
            <p:cNvSpPr/>
            <p:nvPr/>
          </p:nvSpPr>
          <p:spPr>
            <a:xfrm>
              <a:off x="237407" y="2969818"/>
              <a:ext cx="1260000" cy="336695"/>
            </a:xfrm>
            <a:prstGeom prst="rect">
              <a:avLst/>
            </a:prstGeom>
          </p:spPr>
          <p:txBody>
            <a:bodyPr wrap="square">
              <a:spAutoFit/>
            </a:bodyPr>
            <a:lstStyle/>
            <a:p>
              <a:pPr algn="ctr">
                <a:lnSpc>
                  <a:spcPct val="150000"/>
                </a:lnSpc>
              </a:pPr>
              <a:r>
                <a:rPr lang="zh-CN" altLang="en-US" sz="1200" b="1" dirty="0">
                  <a:latin typeface="微软雅黑" panose="020B0503020204020204" pitchFamily="34" charset="-122"/>
                  <a:ea typeface="微软雅黑" panose="020B0503020204020204" pitchFamily="34" charset="-122"/>
                </a:rPr>
                <a:t>私有化部署</a:t>
              </a:r>
              <a:endParaRPr lang="en-US" altLang="zh-CN" sz="1200" b="1" dirty="0">
                <a:latin typeface="微软雅黑" panose="020B0503020204020204" pitchFamily="34" charset="-122"/>
                <a:ea typeface="微软雅黑" panose="020B0503020204020204" pitchFamily="34" charset="-122"/>
              </a:endParaRPr>
            </a:p>
          </p:txBody>
        </p:sp>
        <p:sp>
          <p:nvSpPr>
            <p:cNvPr id="61" name="矩形 60"/>
            <p:cNvSpPr/>
            <p:nvPr/>
          </p:nvSpPr>
          <p:spPr>
            <a:xfrm>
              <a:off x="2232423" y="2969818"/>
              <a:ext cx="1260000" cy="336695"/>
            </a:xfrm>
            <a:prstGeom prst="rect">
              <a:avLst/>
            </a:prstGeom>
          </p:spPr>
          <p:txBody>
            <a:bodyPr wrap="square">
              <a:spAutoFit/>
            </a:bodyPr>
            <a:lstStyle/>
            <a:p>
              <a:pPr algn="ctr">
                <a:lnSpc>
                  <a:spcPct val="150000"/>
                </a:lnSpc>
              </a:pPr>
              <a:r>
                <a:rPr lang="zh-CN" altLang="en-US" sz="1200" b="1" dirty="0">
                  <a:latin typeface="微软雅黑" panose="020B0503020204020204" pitchFamily="34" charset="-122"/>
                  <a:ea typeface="微软雅黑" panose="020B0503020204020204" pitchFamily="34" charset="-122"/>
                </a:rPr>
                <a:t>沟通方案</a:t>
              </a:r>
            </a:p>
          </p:txBody>
        </p:sp>
        <p:sp>
          <p:nvSpPr>
            <p:cNvPr id="62" name="矩形 61"/>
            <p:cNvSpPr/>
            <p:nvPr/>
          </p:nvSpPr>
          <p:spPr>
            <a:xfrm>
              <a:off x="4126789" y="2969818"/>
              <a:ext cx="1260000" cy="336695"/>
            </a:xfrm>
            <a:prstGeom prst="rect">
              <a:avLst/>
            </a:prstGeom>
          </p:spPr>
          <p:txBody>
            <a:bodyPr wrap="square">
              <a:spAutoFit/>
            </a:bodyPr>
            <a:lstStyle/>
            <a:p>
              <a:pPr algn="ctr">
                <a:lnSpc>
                  <a:spcPct val="150000"/>
                </a:lnSpc>
                <a:buClrTx/>
                <a:buSzTx/>
                <a:buNone/>
              </a:pPr>
              <a:r>
                <a:rPr lang="zh-CN" altLang="en-US" sz="1200" b="1" dirty="0">
                  <a:latin typeface="微软雅黑" panose="020B0503020204020204" pitchFamily="34" charset="-122"/>
                  <a:ea typeface="微软雅黑" panose="020B0503020204020204" pitchFamily="34" charset="-122"/>
                </a:rPr>
                <a:t>服务支持</a:t>
              </a:r>
            </a:p>
          </p:txBody>
        </p:sp>
      </p:grpSp>
      <p:pic>
        <p:nvPicPr>
          <p:cNvPr id="63" name="图片 89" descr="32313533393537313b32313533393631323bcff2d3d2bcfdcdb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2377" y="2594923"/>
            <a:ext cx="269875" cy="269875"/>
          </a:xfrm>
          <a:prstGeom prst="rect">
            <a:avLst/>
          </a:prstGeom>
        </p:spPr>
      </p:pic>
      <p:pic>
        <p:nvPicPr>
          <p:cNvPr id="64" name="图片 90" descr="32313533393537313b32313533393631323bcff2d3d2bcfdcdb7"/>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3935007" y="2594923"/>
            <a:ext cx="269875" cy="269875"/>
          </a:xfrm>
          <a:prstGeom prst="rect">
            <a:avLst/>
          </a:prstGeom>
        </p:spPr>
      </p:pic>
      <p:pic>
        <p:nvPicPr>
          <p:cNvPr id="66" name="图片 65" descr="C:/Users/Ethan/AppData/Local/Temp/picturecompress_20211230105440/output_47.pngoutput_47"/>
          <p:cNvPicPr>
            <a:picLocks noChangeAspect="1"/>
          </p:cNvPicPr>
          <p:nvPr/>
        </p:nvPicPr>
        <p:blipFill>
          <a:blip r:embed="rId12" cstate="print"/>
          <a:stretch>
            <a:fillRect/>
          </a:stretch>
        </p:blipFill>
        <p:spPr>
          <a:xfrm>
            <a:off x="183626" y="4282660"/>
            <a:ext cx="5389473" cy="2574199"/>
          </a:xfrm>
          <a:prstGeom prst="rect">
            <a:avLst/>
          </a:prstGeom>
        </p:spPr>
      </p:pic>
      <p:pic>
        <p:nvPicPr>
          <p:cNvPr id="67" name="图片 6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73872" y="4518116"/>
            <a:ext cx="2096135" cy="1356360"/>
          </a:xfrm>
          <a:prstGeom prst="rect">
            <a:avLst/>
          </a:prstGeom>
        </p:spPr>
      </p:pic>
      <p:pic>
        <p:nvPicPr>
          <p:cNvPr id="126" name="图片 125"/>
          <p:cNvPicPr>
            <a:picLocks noChangeAspect="1"/>
          </p:cNvPicPr>
          <p:nvPr/>
        </p:nvPicPr>
        <p:blipFill>
          <a:blip r:embed="rId14"/>
          <a:stretch>
            <a:fillRect/>
          </a:stretch>
        </p:blipFill>
        <p:spPr>
          <a:xfrm>
            <a:off x="7114796" y="505961"/>
            <a:ext cx="1461773" cy="844878"/>
          </a:xfrm>
          <a:prstGeom prst="rect">
            <a:avLst/>
          </a:prstGeom>
        </p:spPr>
      </p:pic>
      <p:grpSp>
        <p:nvGrpSpPr>
          <p:cNvPr id="18" name="组合 17"/>
          <p:cNvGrpSpPr/>
          <p:nvPr/>
        </p:nvGrpSpPr>
        <p:grpSpPr>
          <a:xfrm>
            <a:off x="7367503" y="566615"/>
            <a:ext cx="939556" cy="743670"/>
            <a:chOff x="4578454" y="-611437"/>
            <a:chExt cx="669756" cy="530120"/>
          </a:xfrm>
        </p:grpSpPr>
        <p:sp>
          <p:nvSpPr>
            <p:cNvPr id="70" name="任意多边形 5"/>
            <p:cNvSpPr/>
            <p:nvPr/>
          </p:nvSpPr>
          <p:spPr bwMode="auto">
            <a:xfrm>
              <a:off x="4897615" y="-435062"/>
              <a:ext cx="350595" cy="349856"/>
            </a:xfrm>
            <a:custGeom>
              <a:avLst/>
              <a:gdLst>
                <a:gd name="T0" fmla="*/ 395 w 456"/>
                <a:gd name="T1" fmla="*/ 189 h 456"/>
                <a:gd name="T2" fmla="*/ 370 w 456"/>
                <a:gd name="T3" fmla="*/ 162 h 456"/>
                <a:gd name="T4" fmla="*/ 402 w 456"/>
                <a:gd name="T5" fmla="*/ 110 h 456"/>
                <a:gd name="T6" fmla="*/ 377 w 456"/>
                <a:gd name="T7" fmla="*/ 54 h 456"/>
                <a:gd name="T8" fmla="*/ 319 w 456"/>
                <a:gd name="T9" fmla="*/ 82 h 456"/>
                <a:gd name="T10" fmla="*/ 282 w 456"/>
                <a:gd name="T11" fmla="*/ 81 h 456"/>
                <a:gd name="T12" fmla="*/ 267 w 456"/>
                <a:gd name="T13" fmla="*/ 22 h 456"/>
                <a:gd name="T14" fmla="*/ 211 w 456"/>
                <a:gd name="T15" fmla="*/ 0 h 456"/>
                <a:gd name="T16" fmla="*/ 189 w 456"/>
                <a:gd name="T17" fmla="*/ 61 h 456"/>
                <a:gd name="T18" fmla="*/ 163 w 456"/>
                <a:gd name="T19" fmla="*/ 86 h 456"/>
                <a:gd name="T20" fmla="*/ 110 w 456"/>
                <a:gd name="T21" fmla="*/ 54 h 456"/>
                <a:gd name="T22" fmla="*/ 55 w 456"/>
                <a:gd name="T23" fmla="*/ 79 h 456"/>
                <a:gd name="T24" fmla="*/ 82 w 456"/>
                <a:gd name="T25" fmla="*/ 137 h 456"/>
                <a:gd name="T26" fmla="*/ 82 w 456"/>
                <a:gd name="T27" fmla="*/ 174 h 456"/>
                <a:gd name="T28" fmla="*/ 22 w 456"/>
                <a:gd name="T29" fmla="*/ 189 h 456"/>
                <a:gd name="T30" fmla="*/ 0 w 456"/>
                <a:gd name="T31" fmla="*/ 245 h 456"/>
                <a:gd name="T32" fmla="*/ 61 w 456"/>
                <a:gd name="T33" fmla="*/ 267 h 456"/>
                <a:gd name="T34" fmla="*/ 87 w 456"/>
                <a:gd name="T35" fmla="*/ 293 h 456"/>
                <a:gd name="T36" fmla="*/ 55 w 456"/>
                <a:gd name="T37" fmla="*/ 346 h 456"/>
                <a:gd name="T38" fmla="*/ 79 w 456"/>
                <a:gd name="T39" fmla="*/ 401 h 456"/>
                <a:gd name="T40" fmla="*/ 138 w 456"/>
                <a:gd name="T41" fmla="*/ 374 h 456"/>
                <a:gd name="T42" fmla="*/ 175 w 456"/>
                <a:gd name="T43" fmla="*/ 374 h 456"/>
                <a:gd name="T44" fmla="*/ 189 w 456"/>
                <a:gd name="T45" fmla="*/ 434 h 456"/>
                <a:gd name="T46" fmla="*/ 246 w 456"/>
                <a:gd name="T47" fmla="*/ 456 h 456"/>
                <a:gd name="T48" fmla="*/ 267 w 456"/>
                <a:gd name="T49" fmla="*/ 395 h 456"/>
                <a:gd name="T50" fmla="*/ 294 w 456"/>
                <a:gd name="T51" fmla="*/ 369 h 456"/>
                <a:gd name="T52" fmla="*/ 346 w 456"/>
                <a:gd name="T53" fmla="*/ 401 h 456"/>
                <a:gd name="T54" fmla="*/ 402 w 456"/>
                <a:gd name="T55" fmla="*/ 377 h 456"/>
                <a:gd name="T56" fmla="*/ 374 w 456"/>
                <a:gd name="T57" fmla="*/ 318 h 456"/>
                <a:gd name="T58" fmla="*/ 375 w 456"/>
                <a:gd name="T59" fmla="*/ 281 h 456"/>
                <a:gd name="T60" fmla="*/ 434 w 456"/>
                <a:gd name="T61" fmla="*/ 267 h 456"/>
                <a:gd name="T62" fmla="*/ 456 w 456"/>
                <a:gd name="T63" fmla="*/ 211 h 456"/>
                <a:gd name="T64" fmla="*/ 228 w 456"/>
                <a:gd name="T65" fmla="*/ 345 h 456"/>
                <a:gd name="T66" fmla="*/ 228 w 456"/>
                <a:gd name="T67" fmla="*/ 110 h 456"/>
                <a:gd name="T68" fmla="*/ 228 w 456"/>
                <a:gd name="T69" fmla="*/ 345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6" h="456">
                  <a:moveTo>
                    <a:pt x="434" y="189"/>
                  </a:moveTo>
                  <a:cubicBezTo>
                    <a:pt x="395" y="189"/>
                    <a:pt x="395" y="189"/>
                    <a:pt x="395" y="189"/>
                  </a:cubicBezTo>
                  <a:cubicBezTo>
                    <a:pt x="386" y="189"/>
                    <a:pt x="378" y="183"/>
                    <a:pt x="375" y="174"/>
                  </a:cubicBezTo>
                  <a:cubicBezTo>
                    <a:pt x="373" y="170"/>
                    <a:pt x="372" y="166"/>
                    <a:pt x="370" y="162"/>
                  </a:cubicBezTo>
                  <a:cubicBezTo>
                    <a:pt x="366" y="154"/>
                    <a:pt x="367" y="144"/>
                    <a:pt x="374" y="137"/>
                  </a:cubicBezTo>
                  <a:cubicBezTo>
                    <a:pt x="402" y="110"/>
                    <a:pt x="402" y="110"/>
                    <a:pt x="402" y="110"/>
                  </a:cubicBezTo>
                  <a:cubicBezTo>
                    <a:pt x="410" y="101"/>
                    <a:pt x="410" y="87"/>
                    <a:pt x="402" y="79"/>
                  </a:cubicBezTo>
                  <a:cubicBezTo>
                    <a:pt x="377" y="54"/>
                    <a:pt x="377" y="54"/>
                    <a:pt x="377" y="54"/>
                  </a:cubicBezTo>
                  <a:cubicBezTo>
                    <a:pt x="369" y="46"/>
                    <a:pt x="355" y="46"/>
                    <a:pt x="346" y="54"/>
                  </a:cubicBezTo>
                  <a:cubicBezTo>
                    <a:pt x="319" y="82"/>
                    <a:pt x="319" y="82"/>
                    <a:pt x="319" y="82"/>
                  </a:cubicBezTo>
                  <a:cubicBezTo>
                    <a:pt x="312" y="89"/>
                    <a:pt x="302" y="90"/>
                    <a:pt x="294" y="86"/>
                  </a:cubicBezTo>
                  <a:cubicBezTo>
                    <a:pt x="290" y="85"/>
                    <a:pt x="286" y="83"/>
                    <a:pt x="282" y="81"/>
                  </a:cubicBezTo>
                  <a:cubicBezTo>
                    <a:pt x="273" y="78"/>
                    <a:pt x="267" y="70"/>
                    <a:pt x="267" y="61"/>
                  </a:cubicBezTo>
                  <a:cubicBezTo>
                    <a:pt x="267" y="22"/>
                    <a:pt x="267" y="22"/>
                    <a:pt x="267" y="22"/>
                  </a:cubicBezTo>
                  <a:cubicBezTo>
                    <a:pt x="267" y="10"/>
                    <a:pt x="258" y="0"/>
                    <a:pt x="246" y="0"/>
                  </a:cubicBezTo>
                  <a:cubicBezTo>
                    <a:pt x="211" y="0"/>
                    <a:pt x="211" y="0"/>
                    <a:pt x="211" y="0"/>
                  </a:cubicBezTo>
                  <a:cubicBezTo>
                    <a:pt x="199" y="0"/>
                    <a:pt x="189" y="10"/>
                    <a:pt x="189" y="22"/>
                  </a:cubicBezTo>
                  <a:cubicBezTo>
                    <a:pt x="189" y="61"/>
                    <a:pt x="189" y="61"/>
                    <a:pt x="189" y="61"/>
                  </a:cubicBezTo>
                  <a:cubicBezTo>
                    <a:pt x="189" y="70"/>
                    <a:pt x="183" y="78"/>
                    <a:pt x="175" y="81"/>
                  </a:cubicBezTo>
                  <a:cubicBezTo>
                    <a:pt x="171" y="83"/>
                    <a:pt x="167" y="85"/>
                    <a:pt x="163" y="86"/>
                  </a:cubicBezTo>
                  <a:cubicBezTo>
                    <a:pt x="154" y="90"/>
                    <a:pt x="144" y="89"/>
                    <a:pt x="138" y="82"/>
                  </a:cubicBezTo>
                  <a:cubicBezTo>
                    <a:pt x="110" y="54"/>
                    <a:pt x="110" y="54"/>
                    <a:pt x="110" y="54"/>
                  </a:cubicBezTo>
                  <a:cubicBezTo>
                    <a:pt x="102" y="46"/>
                    <a:pt x="88" y="46"/>
                    <a:pt x="79" y="54"/>
                  </a:cubicBezTo>
                  <a:cubicBezTo>
                    <a:pt x="55" y="79"/>
                    <a:pt x="55" y="79"/>
                    <a:pt x="55" y="79"/>
                  </a:cubicBezTo>
                  <a:cubicBezTo>
                    <a:pt x="46" y="87"/>
                    <a:pt x="46" y="101"/>
                    <a:pt x="55" y="110"/>
                  </a:cubicBezTo>
                  <a:cubicBezTo>
                    <a:pt x="82" y="137"/>
                    <a:pt x="82" y="137"/>
                    <a:pt x="82" y="137"/>
                  </a:cubicBezTo>
                  <a:cubicBezTo>
                    <a:pt x="89" y="144"/>
                    <a:pt x="91" y="154"/>
                    <a:pt x="87" y="162"/>
                  </a:cubicBezTo>
                  <a:cubicBezTo>
                    <a:pt x="85" y="166"/>
                    <a:pt x="83" y="170"/>
                    <a:pt x="82" y="174"/>
                  </a:cubicBezTo>
                  <a:cubicBezTo>
                    <a:pt x="79" y="183"/>
                    <a:pt x="70" y="189"/>
                    <a:pt x="61" y="189"/>
                  </a:cubicBezTo>
                  <a:cubicBezTo>
                    <a:pt x="22" y="189"/>
                    <a:pt x="22" y="189"/>
                    <a:pt x="22" y="189"/>
                  </a:cubicBezTo>
                  <a:cubicBezTo>
                    <a:pt x="10" y="189"/>
                    <a:pt x="0" y="198"/>
                    <a:pt x="0" y="211"/>
                  </a:cubicBezTo>
                  <a:cubicBezTo>
                    <a:pt x="0" y="245"/>
                    <a:pt x="0" y="245"/>
                    <a:pt x="0" y="245"/>
                  </a:cubicBezTo>
                  <a:cubicBezTo>
                    <a:pt x="0" y="257"/>
                    <a:pt x="10" y="267"/>
                    <a:pt x="22" y="267"/>
                  </a:cubicBezTo>
                  <a:cubicBezTo>
                    <a:pt x="61" y="267"/>
                    <a:pt x="61" y="267"/>
                    <a:pt x="61" y="267"/>
                  </a:cubicBezTo>
                  <a:cubicBezTo>
                    <a:pt x="70" y="267"/>
                    <a:pt x="79" y="273"/>
                    <a:pt x="82" y="281"/>
                  </a:cubicBezTo>
                  <a:cubicBezTo>
                    <a:pt x="83" y="285"/>
                    <a:pt x="85" y="289"/>
                    <a:pt x="87" y="293"/>
                  </a:cubicBezTo>
                  <a:cubicBezTo>
                    <a:pt x="91" y="302"/>
                    <a:pt x="89" y="312"/>
                    <a:pt x="82" y="318"/>
                  </a:cubicBezTo>
                  <a:cubicBezTo>
                    <a:pt x="55" y="346"/>
                    <a:pt x="55" y="346"/>
                    <a:pt x="55" y="346"/>
                  </a:cubicBezTo>
                  <a:cubicBezTo>
                    <a:pt x="46" y="354"/>
                    <a:pt x="46" y="368"/>
                    <a:pt x="55" y="377"/>
                  </a:cubicBezTo>
                  <a:cubicBezTo>
                    <a:pt x="79" y="401"/>
                    <a:pt x="79" y="401"/>
                    <a:pt x="79" y="401"/>
                  </a:cubicBezTo>
                  <a:cubicBezTo>
                    <a:pt x="88" y="410"/>
                    <a:pt x="102" y="410"/>
                    <a:pt x="110" y="401"/>
                  </a:cubicBezTo>
                  <a:cubicBezTo>
                    <a:pt x="138" y="374"/>
                    <a:pt x="138" y="374"/>
                    <a:pt x="138" y="374"/>
                  </a:cubicBezTo>
                  <a:cubicBezTo>
                    <a:pt x="144" y="367"/>
                    <a:pt x="154" y="365"/>
                    <a:pt x="163" y="369"/>
                  </a:cubicBezTo>
                  <a:cubicBezTo>
                    <a:pt x="167" y="371"/>
                    <a:pt x="171" y="373"/>
                    <a:pt x="175" y="374"/>
                  </a:cubicBezTo>
                  <a:cubicBezTo>
                    <a:pt x="183" y="377"/>
                    <a:pt x="189" y="386"/>
                    <a:pt x="189" y="395"/>
                  </a:cubicBezTo>
                  <a:cubicBezTo>
                    <a:pt x="189" y="434"/>
                    <a:pt x="189" y="434"/>
                    <a:pt x="189" y="434"/>
                  </a:cubicBezTo>
                  <a:cubicBezTo>
                    <a:pt x="189" y="446"/>
                    <a:pt x="199" y="456"/>
                    <a:pt x="211" y="456"/>
                  </a:cubicBezTo>
                  <a:cubicBezTo>
                    <a:pt x="246" y="456"/>
                    <a:pt x="246" y="456"/>
                    <a:pt x="246" y="456"/>
                  </a:cubicBezTo>
                  <a:cubicBezTo>
                    <a:pt x="258" y="456"/>
                    <a:pt x="267" y="446"/>
                    <a:pt x="267" y="434"/>
                  </a:cubicBezTo>
                  <a:cubicBezTo>
                    <a:pt x="267" y="395"/>
                    <a:pt x="267" y="395"/>
                    <a:pt x="267" y="395"/>
                  </a:cubicBezTo>
                  <a:cubicBezTo>
                    <a:pt x="267" y="386"/>
                    <a:pt x="273" y="377"/>
                    <a:pt x="282" y="374"/>
                  </a:cubicBezTo>
                  <a:cubicBezTo>
                    <a:pt x="286" y="373"/>
                    <a:pt x="290" y="371"/>
                    <a:pt x="294" y="369"/>
                  </a:cubicBezTo>
                  <a:cubicBezTo>
                    <a:pt x="302" y="365"/>
                    <a:pt x="312" y="367"/>
                    <a:pt x="319" y="374"/>
                  </a:cubicBezTo>
                  <a:cubicBezTo>
                    <a:pt x="346" y="401"/>
                    <a:pt x="346" y="401"/>
                    <a:pt x="346" y="401"/>
                  </a:cubicBezTo>
                  <a:cubicBezTo>
                    <a:pt x="355" y="410"/>
                    <a:pt x="369" y="410"/>
                    <a:pt x="377" y="401"/>
                  </a:cubicBezTo>
                  <a:cubicBezTo>
                    <a:pt x="402" y="377"/>
                    <a:pt x="402" y="377"/>
                    <a:pt x="402" y="377"/>
                  </a:cubicBezTo>
                  <a:cubicBezTo>
                    <a:pt x="410" y="368"/>
                    <a:pt x="410" y="354"/>
                    <a:pt x="402" y="346"/>
                  </a:cubicBezTo>
                  <a:cubicBezTo>
                    <a:pt x="374" y="318"/>
                    <a:pt x="374" y="318"/>
                    <a:pt x="374" y="318"/>
                  </a:cubicBezTo>
                  <a:cubicBezTo>
                    <a:pt x="367" y="312"/>
                    <a:pt x="366" y="302"/>
                    <a:pt x="370" y="293"/>
                  </a:cubicBezTo>
                  <a:cubicBezTo>
                    <a:pt x="372" y="289"/>
                    <a:pt x="373" y="285"/>
                    <a:pt x="375" y="281"/>
                  </a:cubicBezTo>
                  <a:cubicBezTo>
                    <a:pt x="378" y="273"/>
                    <a:pt x="386" y="267"/>
                    <a:pt x="395" y="267"/>
                  </a:cubicBezTo>
                  <a:cubicBezTo>
                    <a:pt x="434" y="267"/>
                    <a:pt x="434" y="267"/>
                    <a:pt x="434" y="267"/>
                  </a:cubicBezTo>
                  <a:cubicBezTo>
                    <a:pt x="446" y="267"/>
                    <a:pt x="456" y="257"/>
                    <a:pt x="456" y="245"/>
                  </a:cubicBezTo>
                  <a:cubicBezTo>
                    <a:pt x="456" y="211"/>
                    <a:pt x="456" y="211"/>
                    <a:pt x="456" y="211"/>
                  </a:cubicBezTo>
                  <a:cubicBezTo>
                    <a:pt x="456" y="198"/>
                    <a:pt x="446" y="189"/>
                    <a:pt x="434" y="189"/>
                  </a:cubicBezTo>
                  <a:moveTo>
                    <a:pt x="228" y="345"/>
                  </a:moveTo>
                  <a:cubicBezTo>
                    <a:pt x="163" y="345"/>
                    <a:pt x="111" y="293"/>
                    <a:pt x="111" y="228"/>
                  </a:cubicBezTo>
                  <a:cubicBezTo>
                    <a:pt x="111" y="163"/>
                    <a:pt x="163" y="110"/>
                    <a:pt x="228" y="110"/>
                  </a:cubicBezTo>
                  <a:cubicBezTo>
                    <a:pt x="293" y="110"/>
                    <a:pt x="346" y="163"/>
                    <a:pt x="346" y="228"/>
                  </a:cubicBezTo>
                  <a:cubicBezTo>
                    <a:pt x="346" y="293"/>
                    <a:pt x="293" y="345"/>
                    <a:pt x="228" y="345"/>
                  </a:cubicBezTo>
                </a:path>
              </a:pathLst>
            </a:custGeom>
            <a:solidFill>
              <a:schemeClr val="bg1">
                <a:lumMod val="85000"/>
              </a:schemeClr>
            </a:solidFill>
            <a:ln>
              <a:noFill/>
            </a:ln>
          </p:spPr>
          <p:txBody>
            <a:bodyPr anchor="ctr"/>
            <a:lstStyle/>
            <a:p>
              <a:pPr algn="ctr"/>
              <a:endParaRPr/>
            </a:p>
          </p:txBody>
        </p:sp>
        <p:sp>
          <p:nvSpPr>
            <p:cNvPr id="71" name="任意多边形 6"/>
            <p:cNvSpPr/>
            <p:nvPr/>
          </p:nvSpPr>
          <p:spPr bwMode="auto">
            <a:xfrm>
              <a:off x="4751563" y="-352030"/>
              <a:ext cx="271083" cy="270713"/>
            </a:xfrm>
            <a:custGeom>
              <a:avLst/>
              <a:gdLst>
                <a:gd name="T0" fmla="*/ 143 w 353"/>
                <a:gd name="T1" fmla="*/ 332 h 353"/>
                <a:gd name="T2" fmla="*/ 126 w 353"/>
                <a:gd name="T3" fmla="*/ 287 h 353"/>
                <a:gd name="T4" fmla="*/ 76 w 353"/>
                <a:gd name="T5" fmla="*/ 316 h 353"/>
                <a:gd name="T6" fmla="*/ 37 w 353"/>
                <a:gd name="T7" fmla="*/ 277 h 353"/>
                <a:gd name="T8" fmla="*/ 66 w 353"/>
                <a:gd name="T9" fmla="*/ 227 h 353"/>
                <a:gd name="T10" fmla="*/ 21 w 353"/>
                <a:gd name="T11" fmla="*/ 210 h 353"/>
                <a:gd name="T12" fmla="*/ 21 w 353"/>
                <a:gd name="T13" fmla="*/ 143 h 353"/>
                <a:gd name="T14" fmla="*/ 66 w 353"/>
                <a:gd name="T15" fmla="*/ 125 h 353"/>
                <a:gd name="T16" fmla="*/ 37 w 353"/>
                <a:gd name="T17" fmla="*/ 75 h 353"/>
                <a:gd name="T18" fmla="*/ 90 w 353"/>
                <a:gd name="T19" fmla="*/ 42 h 353"/>
                <a:gd name="T20" fmla="*/ 135 w 353"/>
                <a:gd name="T21" fmla="*/ 62 h 353"/>
                <a:gd name="T22" fmla="*/ 164 w 353"/>
                <a:gd name="T23" fmla="*/ 0 h 353"/>
                <a:gd name="T24" fmla="*/ 211 w 353"/>
                <a:gd name="T25" fmla="*/ 50 h 353"/>
                <a:gd name="T26" fmla="*/ 242 w 353"/>
                <a:gd name="T27" fmla="*/ 63 h 353"/>
                <a:gd name="T28" fmla="*/ 311 w 353"/>
                <a:gd name="T29" fmla="*/ 61 h 353"/>
                <a:gd name="T30" fmla="*/ 290 w 353"/>
                <a:gd name="T31" fmla="*/ 111 h 353"/>
                <a:gd name="T32" fmla="*/ 303 w 353"/>
                <a:gd name="T33" fmla="*/ 143 h 353"/>
                <a:gd name="T34" fmla="*/ 353 w 353"/>
                <a:gd name="T35" fmla="*/ 189 h 353"/>
                <a:gd name="T36" fmla="*/ 291 w 353"/>
                <a:gd name="T37" fmla="*/ 218 h 353"/>
                <a:gd name="T38" fmla="*/ 311 w 353"/>
                <a:gd name="T39" fmla="*/ 263 h 353"/>
                <a:gd name="T40" fmla="*/ 292 w 353"/>
                <a:gd name="T41" fmla="*/ 310 h 353"/>
                <a:gd name="T42" fmla="*/ 242 w 353"/>
                <a:gd name="T43" fmla="*/ 290 h 353"/>
                <a:gd name="T44" fmla="*/ 211 w 353"/>
                <a:gd name="T45" fmla="*/ 303 h 353"/>
                <a:gd name="T46" fmla="*/ 120 w 353"/>
                <a:gd name="T47" fmla="*/ 278 h 353"/>
                <a:gd name="T48" fmla="*/ 151 w 353"/>
                <a:gd name="T49" fmla="*/ 303 h 353"/>
                <a:gd name="T50" fmla="*/ 190 w 353"/>
                <a:gd name="T51" fmla="*/ 345 h 353"/>
                <a:gd name="T52" fmla="*/ 216 w 353"/>
                <a:gd name="T53" fmla="*/ 283 h 353"/>
                <a:gd name="T54" fmla="*/ 269 w 353"/>
                <a:gd name="T55" fmla="*/ 305 h 353"/>
                <a:gd name="T56" fmla="*/ 309 w 353"/>
                <a:gd name="T57" fmla="*/ 277 h 353"/>
                <a:gd name="T58" fmla="*/ 280 w 353"/>
                <a:gd name="T59" fmla="*/ 224 h 353"/>
                <a:gd name="T60" fmla="*/ 333 w 353"/>
                <a:gd name="T61" fmla="*/ 202 h 353"/>
                <a:gd name="T62" fmla="*/ 333 w 353"/>
                <a:gd name="T63" fmla="*/ 151 h 353"/>
                <a:gd name="T64" fmla="*/ 280 w 353"/>
                <a:gd name="T65" fmla="*/ 128 h 353"/>
                <a:gd name="T66" fmla="*/ 309 w 353"/>
                <a:gd name="T67" fmla="*/ 75 h 353"/>
                <a:gd name="T68" fmla="*/ 269 w 353"/>
                <a:gd name="T69" fmla="*/ 48 h 353"/>
                <a:gd name="T70" fmla="*/ 216 w 353"/>
                <a:gd name="T71" fmla="*/ 69 h 353"/>
                <a:gd name="T72" fmla="*/ 190 w 353"/>
                <a:gd name="T73" fmla="*/ 8 h 353"/>
                <a:gd name="T74" fmla="*/ 151 w 353"/>
                <a:gd name="T75" fmla="*/ 50 h 353"/>
                <a:gd name="T76" fmla="*/ 106 w 353"/>
                <a:gd name="T77" fmla="*/ 69 h 353"/>
                <a:gd name="T78" fmla="*/ 48 w 353"/>
                <a:gd name="T79" fmla="*/ 66 h 353"/>
                <a:gd name="T80" fmla="*/ 69 w 353"/>
                <a:gd name="T81" fmla="*/ 105 h 353"/>
                <a:gd name="T82" fmla="*/ 50 w 353"/>
                <a:gd name="T83" fmla="*/ 151 h 353"/>
                <a:gd name="T84" fmla="*/ 8 w 353"/>
                <a:gd name="T85" fmla="*/ 189 h 353"/>
                <a:gd name="T86" fmla="*/ 70 w 353"/>
                <a:gd name="T87" fmla="*/ 216 h 353"/>
                <a:gd name="T88" fmla="*/ 48 w 353"/>
                <a:gd name="T89" fmla="*/ 268 h 353"/>
                <a:gd name="T90" fmla="*/ 67 w 353"/>
                <a:gd name="T91" fmla="*/ 305 h 353"/>
                <a:gd name="T92" fmla="*/ 120 w 353"/>
                <a:gd name="T93" fmla="*/ 278 h 353"/>
                <a:gd name="T94" fmla="*/ 177 w 353"/>
                <a:gd name="T95" fmla="*/ 83 h 353"/>
                <a:gd name="T96" fmla="*/ 177 w 353"/>
                <a:gd name="T97" fmla="*/ 91 h 353"/>
                <a:gd name="T98" fmla="*/ 262 w 353"/>
                <a:gd name="T99" fmla="*/ 17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3" h="353">
                  <a:moveTo>
                    <a:pt x="190" y="353"/>
                  </a:moveTo>
                  <a:cubicBezTo>
                    <a:pt x="164" y="353"/>
                    <a:pt x="164" y="353"/>
                    <a:pt x="164" y="353"/>
                  </a:cubicBezTo>
                  <a:cubicBezTo>
                    <a:pt x="152" y="353"/>
                    <a:pt x="143" y="344"/>
                    <a:pt x="143" y="332"/>
                  </a:cubicBezTo>
                  <a:cubicBezTo>
                    <a:pt x="143" y="303"/>
                    <a:pt x="143" y="303"/>
                    <a:pt x="143" y="303"/>
                  </a:cubicBezTo>
                  <a:cubicBezTo>
                    <a:pt x="143" y="297"/>
                    <a:pt x="140" y="293"/>
                    <a:pt x="135" y="291"/>
                  </a:cubicBezTo>
                  <a:cubicBezTo>
                    <a:pt x="132" y="290"/>
                    <a:pt x="129" y="288"/>
                    <a:pt x="126" y="287"/>
                  </a:cubicBezTo>
                  <a:cubicBezTo>
                    <a:pt x="121" y="285"/>
                    <a:pt x="115" y="286"/>
                    <a:pt x="111" y="290"/>
                  </a:cubicBezTo>
                  <a:cubicBezTo>
                    <a:pt x="90" y="310"/>
                    <a:pt x="90" y="310"/>
                    <a:pt x="90" y="310"/>
                  </a:cubicBezTo>
                  <a:cubicBezTo>
                    <a:pt x="86" y="314"/>
                    <a:pt x="81" y="316"/>
                    <a:pt x="76" y="316"/>
                  </a:cubicBezTo>
                  <a:cubicBezTo>
                    <a:pt x="70" y="316"/>
                    <a:pt x="65" y="314"/>
                    <a:pt x="61" y="310"/>
                  </a:cubicBezTo>
                  <a:cubicBezTo>
                    <a:pt x="43" y="292"/>
                    <a:pt x="43" y="292"/>
                    <a:pt x="43" y="292"/>
                  </a:cubicBezTo>
                  <a:cubicBezTo>
                    <a:pt x="39" y="288"/>
                    <a:pt x="37" y="283"/>
                    <a:pt x="37" y="277"/>
                  </a:cubicBezTo>
                  <a:cubicBezTo>
                    <a:pt x="37" y="272"/>
                    <a:pt x="39" y="267"/>
                    <a:pt x="43" y="263"/>
                  </a:cubicBezTo>
                  <a:cubicBezTo>
                    <a:pt x="64" y="242"/>
                    <a:pt x="64" y="242"/>
                    <a:pt x="64" y="242"/>
                  </a:cubicBezTo>
                  <a:cubicBezTo>
                    <a:pt x="67" y="238"/>
                    <a:pt x="68" y="232"/>
                    <a:pt x="66" y="227"/>
                  </a:cubicBezTo>
                  <a:cubicBezTo>
                    <a:pt x="65" y="224"/>
                    <a:pt x="63" y="221"/>
                    <a:pt x="62" y="218"/>
                  </a:cubicBezTo>
                  <a:cubicBezTo>
                    <a:pt x="60" y="213"/>
                    <a:pt x="56" y="210"/>
                    <a:pt x="50" y="210"/>
                  </a:cubicBezTo>
                  <a:cubicBezTo>
                    <a:pt x="21" y="210"/>
                    <a:pt x="21" y="210"/>
                    <a:pt x="21" y="210"/>
                  </a:cubicBezTo>
                  <a:cubicBezTo>
                    <a:pt x="9" y="210"/>
                    <a:pt x="0" y="201"/>
                    <a:pt x="0" y="189"/>
                  </a:cubicBezTo>
                  <a:cubicBezTo>
                    <a:pt x="0" y="163"/>
                    <a:pt x="0" y="163"/>
                    <a:pt x="0" y="163"/>
                  </a:cubicBezTo>
                  <a:cubicBezTo>
                    <a:pt x="0" y="152"/>
                    <a:pt x="9" y="143"/>
                    <a:pt x="21" y="143"/>
                  </a:cubicBezTo>
                  <a:cubicBezTo>
                    <a:pt x="50" y="143"/>
                    <a:pt x="50" y="143"/>
                    <a:pt x="50" y="143"/>
                  </a:cubicBezTo>
                  <a:cubicBezTo>
                    <a:pt x="56" y="143"/>
                    <a:pt x="60" y="139"/>
                    <a:pt x="62" y="134"/>
                  </a:cubicBezTo>
                  <a:cubicBezTo>
                    <a:pt x="63" y="131"/>
                    <a:pt x="65" y="128"/>
                    <a:pt x="66" y="125"/>
                  </a:cubicBezTo>
                  <a:cubicBezTo>
                    <a:pt x="68" y="120"/>
                    <a:pt x="67" y="114"/>
                    <a:pt x="64" y="111"/>
                  </a:cubicBezTo>
                  <a:cubicBezTo>
                    <a:pt x="43" y="90"/>
                    <a:pt x="43" y="90"/>
                    <a:pt x="43" y="90"/>
                  </a:cubicBezTo>
                  <a:cubicBezTo>
                    <a:pt x="39" y="86"/>
                    <a:pt x="37" y="81"/>
                    <a:pt x="37" y="75"/>
                  </a:cubicBezTo>
                  <a:cubicBezTo>
                    <a:pt x="37" y="70"/>
                    <a:pt x="39" y="65"/>
                    <a:pt x="43" y="61"/>
                  </a:cubicBezTo>
                  <a:cubicBezTo>
                    <a:pt x="61" y="42"/>
                    <a:pt x="61" y="42"/>
                    <a:pt x="61" y="42"/>
                  </a:cubicBezTo>
                  <a:cubicBezTo>
                    <a:pt x="69" y="34"/>
                    <a:pt x="82" y="34"/>
                    <a:pt x="90" y="42"/>
                  </a:cubicBezTo>
                  <a:cubicBezTo>
                    <a:pt x="111" y="63"/>
                    <a:pt x="111" y="63"/>
                    <a:pt x="111" y="63"/>
                  </a:cubicBezTo>
                  <a:cubicBezTo>
                    <a:pt x="115" y="67"/>
                    <a:pt x="121" y="68"/>
                    <a:pt x="126" y="65"/>
                  </a:cubicBezTo>
                  <a:cubicBezTo>
                    <a:pt x="129" y="64"/>
                    <a:pt x="132" y="63"/>
                    <a:pt x="135" y="62"/>
                  </a:cubicBezTo>
                  <a:cubicBezTo>
                    <a:pt x="140" y="60"/>
                    <a:pt x="143" y="55"/>
                    <a:pt x="143" y="50"/>
                  </a:cubicBezTo>
                  <a:cubicBezTo>
                    <a:pt x="143" y="20"/>
                    <a:pt x="143" y="20"/>
                    <a:pt x="143" y="20"/>
                  </a:cubicBezTo>
                  <a:cubicBezTo>
                    <a:pt x="143" y="9"/>
                    <a:pt x="152" y="0"/>
                    <a:pt x="164" y="0"/>
                  </a:cubicBezTo>
                  <a:cubicBezTo>
                    <a:pt x="190" y="0"/>
                    <a:pt x="190" y="0"/>
                    <a:pt x="190" y="0"/>
                  </a:cubicBezTo>
                  <a:cubicBezTo>
                    <a:pt x="201" y="0"/>
                    <a:pt x="211" y="9"/>
                    <a:pt x="211" y="20"/>
                  </a:cubicBezTo>
                  <a:cubicBezTo>
                    <a:pt x="211" y="50"/>
                    <a:pt x="211" y="50"/>
                    <a:pt x="211" y="50"/>
                  </a:cubicBezTo>
                  <a:cubicBezTo>
                    <a:pt x="211" y="55"/>
                    <a:pt x="214" y="60"/>
                    <a:pt x="219" y="62"/>
                  </a:cubicBezTo>
                  <a:cubicBezTo>
                    <a:pt x="222" y="63"/>
                    <a:pt x="225" y="64"/>
                    <a:pt x="228" y="65"/>
                  </a:cubicBezTo>
                  <a:cubicBezTo>
                    <a:pt x="233" y="68"/>
                    <a:pt x="239" y="67"/>
                    <a:pt x="242" y="63"/>
                  </a:cubicBezTo>
                  <a:cubicBezTo>
                    <a:pt x="263" y="42"/>
                    <a:pt x="263" y="42"/>
                    <a:pt x="263" y="42"/>
                  </a:cubicBezTo>
                  <a:cubicBezTo>
                    <a:pt x="271" y="34"/>
                    <a:pt x="284" y="34"/>
                    <a:pt x="292" y="42"/>
                  </a:cubicBezTo>
                  <a:cubicBezTo>
                    <a:pt x="311" y="61"/>
                    <a:pt x="311" y="61"/>
                    <a:pt x="311" y="61"/>
                  </a:cubicBezTo>
                  <a:cubicBezTo>
                    <a:pt x="315" y="65"/>
                    <a:pt x="317" y="70"/>
                    <a:pt x="317" y="75"/>
                  </a:cubicBezTo>
                  <a:cubicBezTo>
                    <a:pt x="317" y="81"/>
                    <a:pt x="315" y="86"/>
                    <a:pt x="311" y="90"/>
                  </a:cubicBezTo>
                  <a:cubicBezTo>
                    <a:pt x="290" y="111"/>
                    <a:pt x="290" y="111"/>
                    <a:pt x="290" y="111"/>
                  </a:cubicBezTo>
                  <a:cubicBezTo>
                    <a:pt x="286" y="114"/>
                    <a:pt x="285" y="120"/>
                    <a:pt x="288" y="125"/>
                  </a:cubicBezTo>
                  <a:cubicBezTo>
                    <a:pt x="289" y="128"/>
                    <a:pt x="290" y="131"/>
                    <a:pt x="291" y="134"/>
                  </a:cubicBezTo>
                  <a:cubicBezTo>
                    <a:pt x="293" y="139"/>
                    <a:pt x="298" y="143"/>
                    <a:pt x="303" y="143"/>
                  </a:cubicBezTo>
                  <a:cubicBezTo>
                    <a:pt x="333" y="143"/>
                    <a:pt x="333" y="143"/>
                    <a:pt x="333" y="143"/>
                  </a:cubicBezTo>
                  <a:cubicBezTo>
                    <a:pt x="344" y="143"/>
                    <a:pt x="353" y="152"/>
                    <a:pt x="353" y="163"/>
                  </a:cubicBezTo>
                  <a:cubicBezTo>
                    <a:pt x="353" y="189"/>
                    <a:pt x="353" y="189"/>
                    <a:pt x="353" y="189"/>
                  </a:cubicBezTo>
                  <a:cubicBezTo>
                    <a:pt x="353" y="201"/>
                    <a:pt x="344" y="210"/>
                    <a:pt x="333" y="210"/>
                  </a:cubicBezTo>
                  <a:cubicBezTo>
                    <a:pt x="303" y="210"/>
                    <a:pt x="303" y="210"/>
                    <a:pt x="303" y="210"/>
                  </a:cubicBezTo>
                  <a:cubicBezTo>
                    <a:pt x="298" y="210"/>
                    <a:pt x="293" y="213"/>
                    <a:pt x="291" y="218"/>
                  </a:cubicBezTo>
                  <a:cubicBezTo>
                    <a:pt x="290" y="221"/>
                    <a:pt x="289" y="224"/>
                    <a:pt x="288" y="227"/>
                  </a:cubicBezTo>
                  <a:cubicBezTo>
                    <a:pt x="285" y="232"/>
                    <a:pt x="286" y="238"/>
                    <a:pt x="290" y="242"/>
                  </a:cubicBezTo>
                  <a:cubicBezTo>
                    <a:pt x="311" y="263"/>
                    <a:pt x="311" y="263"/>
                    <a:pt x="311" y="263"/>
                  </a:cubicBezTo>
                  <a:cubicBezTo>
                    <a:pt x="315" y="267"/>
                    <a:pt x="317" y="272"/>
                    <a:pt x="317" y="277"/>
                  </a:cubicBezTo>
                  <a:cubicBezTo>
                    <a:pt x="317" y="283"/>
                    <a:pt x="315" y="288"/>
                    <a:pt x="311" y="292"/>
                  </a:cubicBezTo>
                  <a:cubicBezTo>
                    <a:pt x="292" y="310"/>
                    <a:pt x="292" y="310"/>
                    <a:pt x="292" y="310"/>
                  </a:cubicBezTo>
                  <a:cubicBezTo>
                    <a:pt x="289" y="314"/>
                    <a:pt x="283" y="316"/>
                    <a:pt x="278" y="316"/>
                  </a:cubicBezTo>
                  <a:cubicBezTo>
                    <a:pt x="272" y="316"/>
                    <a:pt x="267" y="314"/>
                    <a:pt x="263" y="310"/>
                  </a:cubicBezTo>
                  <a:cubicBezTo>
                    <a:pt x="242" y="290"/>
                    <a:pt x="242" y="290"/>
                    <a:pt x="242" y="290"/>
                  </a:cubicBezTo>
                  <a:cubicBezTo>
                    <a:pt x="239" y="286"/>
                    <a:pt x="233" y="285"/>
                    <a:pt x="228" y="287"/>
                  </a:cubicBezTo>
                  <a:cubicBezTo>
                    <a:pt x="225" y="288"/>
                    <a:pt x="222" y="290"/>
                    <a:pt x="219" y="291"/>
                  </a:cubicBezTo>
                  <a:cubicBezTo>
                    <a:pt x="214" y="293"/>
                    <a:pt x="211" y="297"/>
                    <a:pt x="211" y="303"/>
                  </a:cubicBezTo>
                  <a:cubicBezTo>
                    <a:pt x="211" y="332"/>
                    <a:pt x="211" y="332"/>
                    <a:pt x="211" y="332"/>
                  </a:cubicBezTo>
                  <a:cubicBezTo>
                    <a:pt x="211" y="344"/>
                    <a:pt x="201" y="353"/>
                    <a:pt x="190" y="353"/>
                  </a:cubicBezTo>
                  <a:moveTo>
                    <a:pt x="120" y="278"/>
                  </a:moveTo>
                  <a:cubicBezTo>
                    <a:pt x="123" y="278"/>
                    <a:pt x="126" y="279"/>
                    <a:pt x="129" y="280"/>
                  </a:cubicBezTo>
                  <a:cubicBezTo>
                    <a:pt x="132" y="281"/>
                    <a:pt x="135" y="282"/>
                    <a:pt x="138" y="283"/>
                  </a:cubicBezTo>
                  <a:cubicBezTo>
                    <a:pt x="146" y="286"/>
                    <a:pt x="151" y="294"/>
                    <a:pt x="151" y="303"/>
                  </a:cubicBezTo>
                  <a:cubicBezTo>
                    <a:pt x="151" y="332"/>
                    <a:pt x="151" y="332"/>
                    <a:pt x="151" y="332"/>
                  </a:cubicBezTo>
                  <a:cubicBezTo>
                    <a:pt x="151" y="339"/>
                    <a:pt x="157" y="345"/>
                    <a:pt x="164" y="345"/>
                  </a:cubicBezTo>
                  <a:cubicBezTo>
                    <a:pt x="190" y="345"/>
                    <a:pt x="190" y="345"/>
                    <a:pt x="190" y="345"/>
                  </a:cubicBezTo>
                  <a:cubicBezTo>
                    <a:pt x="197" y="345"/>
                    <a:pt x="203" y="339"/>
                    <a:pt x="203" y="332"/>
                  </a:cubicBezTo>
                  <a:cubicBezTo>
                    <a:pt x="203" y="303"/>
                    <a:pt x="203" y="303"/>
                    <a:pt x="203" y="303"/>
                  </a:cubicBezTo>
                  <a:cubicBezTo>
                    <a:pt x="203" y="294"/>
                    <a:pt x="208" y="286"/>
                    <a:pt x="216" y="283"/>
                  </a:cubicBezTo>
                  <a:cubicBezTo>
                    <a:pt x="219" y="282"/>
                    <a:pt x="222" y="281"/>
                    <a:pt x="225" y="280"/>
                  </a:cubicBezTo>
                  <a:cubicBezTo>
                    <a:pt x="233" y="276"/>
                    <a:pt x="242" y="278"/>
                    <a:pt x="248" y="284"/>
                  </a:cubicBezTo>
                  <a:cubicBezTo>
                    <a:pt x="269" y="305"/>
                    <a:pt x="269" y="305"/>
                    <a:pt x="269" y="305"/>
                  </a:cubicBezTo>
                  <a:cubicBezTo>
                    <a:pt x="274" y="310"/>
                    <a:pt x="282" y="310"/>
                    <a:pt x="287" y="305"/>
                  </a:cubicBezTo>
                  <a:cubicBezTo>
                    <a:pt x="305" y="286"/>
                    <a:pt x="305" y="286"/>
                    <a:pt x="305" y="286"/>
                  </a:cubicBezTo>
                  <a:cubicBezTo>
                    <a:pt x="308" y="284"/>
                    <a:pt x="309" y="281"/>
                    <a:pt x="309" y="277"/>
                  </a:cubicBezTo>
                  <a:cubicBezTo>
                    <a:pt x="309" y="274"/>
                    <a:pt x="308" y="271"/>
                    <a:pt x="305" y="268"/>
                  </a:cubicBezTo>
                  <a:cubicBezTo>
                    <a:pt x="284" y="248"/>
                    <a:pt x="284" y="248"/>
                    <a:pt x="284" y="248"/>
                  </a:cubicBezTo>
                  <a:cubicBezTo>
                    <a:pt x="278" y="241"/>
                    <a:pt x="277" y="232"/>
                    <a:pt x="280" y="224"/>
                  </a:cubicBezTo>
                  <a:cubicBezTo>
                    <a:pt x="282" y="221"/>
                    <a:pt x="283" y="218"/>
                    <a:pt x="284" y="216"/>
                  </a:cubicBezTo>
                  <a:cubicBezTo>
                    <a:pt x="287" y="207"/>
                    <a:pt x="295" y="202"/>
                    <a:pt x="303" y="202"/>
                  </a:cubicBezTo>
                  <a:cubicBezTo>
                    <a:pt x="333" y="202"/>
                    <a:pt x="333" y="202"/>
                    <a:pt x="333" y="202"/>
                  </a:cubicBezTo>
                  <a:cubicBezTo>
                    <a:pt x="340" y="202"/>
                    <a:pt x="345" y="196"/>
                    <a:pt x="345" y="189"/>
                  </a:cubicBezTo>
                  <a:cubicBezTo>
                    <a:pt x="345" y="163"/>
                    <a:pt x="345" y="163"/>
                    <a:pt x="345" y="163"/>
                  </a:cubicBezTo>
                  <a:cubicBezTo>
                    <a:pt x="345" y="156"/>
                    <a:pt x="340" y="151"/>
                    <a:pt x="333" y="151"/>
                  </a:cubicBezTo>
                  <a:cubicBezTo>
                    <a:pt x="303" y="151"/>
                    <a:pt x="303" y="151"/>
                    <a:pt x="303" y="151"/>
                  </a:cubicBezTo>
                  <a:cubicBezTo>
                    <a:pt x="295" y="151"/>
                    <a:pt x="287" y="145"/>
                    <a:pt x="284" y="137"/>
                  </a:cubicBezTo>
                  <a:cubicBezTo>
                    <a:pt x="283" y="134"/>
                    <a:pt x="282" y="131"/>
                    <a:pt x="280" y="128"/>
                  </a:cubicBezTo>
                  <a:cubicBezTo>
                    <a:pt x="277" y="120"/>
                    <a:pt x="278" y="111"/>
                    <a:pt x="284" y="105"/>
                  </a:cubicBezTo>
                  <a:cubicBezTo>
                    <a:pt x="305" y="84"/>
                    <a:pt x="305" y="84"/>
                    <a:pt x="305" y="84"/>
                  </a:cubicBezTo>
                  <a:cubicBezTo>
                    <a:pt x="308" y="82"/>
                    <a:pt x="309" y="79"/>
                    <a:pt x="309" y="75"/>
                  </a:cubicBezTo>
                  <a:cubicBezTo>
                    <a:pt x="309" y="72"/>
                    <a:pt x="308" y="69"/>
                    <a:pt x="305" y="66"/>
                  </a:cubicBezTo>
                  <a:cubicBezTo>
                    <a:pt x="287" y="48"/>
                    <a:pt x="287" y="48"/>
                    <a:pt x="287" y="48"/>
                  </a:cubicBezTo>
                  <a:cubicBezTo>
                    <a:pt x="282" y="43"/>
                    <a:pt x="274" y="43"/>
                    <a:pt x="269" y="48"/>
                  </a:cubicBezTo>
                  <a:cubicBezTo>
                    <a:pt x="248" y="69"/>
                    <a:pt x="248" y="69"/>
                    <a:pt x="248" y="69"/>
                  </a:cubicBezTo>
                  <a:cubicBezTo>
                    <a:pt x="242" y="75"/>
                    <a:pt x="233" y="76"/>
                    <a:pt x="225" y="73"/>
                  </a:cubicBezTo>
                  <a:cubicBezTo>
                    <a:pt x="222" y="71"/>
                    <a:pt x="219" y="70"/>
                    <a:pt x="216" y="69"/>
                  </a:cubicBezTo>
                  <a:cubicBezTo>
                    <a:pt x="208" y="66"/>
                    <a:pt x="203" y="58"/>
                    <a:pt x="203" y="50"/>
                  </a:cubicBezTo>
                  <a:cubicBezTo>
                    <a:pt x="203" y="20"/>
                    <a:pt x="203" y="20"/>
                    <a:pt x="203" y="20"/>
                  </a:cubicBezTo>
                  <a:cubicBezTo>
                    <a:pt x="203" y="13"/>
                    <a:pt x="197" y="8"/>
                    <a:pt x="190" y="8"/>
                  </a:cubicBezTo>
                  <a:cubicBezTo>
                    <a:pt x="164" y="8"/>
                    <a:pt x="164" y="8"/>
                    <a:pt x="164" y="8"/>
                  </a:cubicBezTo>
                  <a:cubicBezTo>
                    <a:pt x="157" y="8"/>
                    <a:pt x="151" y="13"/>
                    <a:pt x="151" y="20"/>
                  </a:cubicBezTo>
                  <a:cubicBezTo>
                    <a:pt x="151" y="50"/>
                    <a:pt x="151" y="50"/>
                    <a:pt x="151" y="50"/>
                  </a:cubicBezTo>
                  <a:cubicBezTo>
                    <a:pt x="151" y="58"/>
                    <a:pt x="146" y="66"/>
                    <a:pt x="138" y="69"/>
                  </a:cubicBezTo>
                  <a:cubicBezTo>
                    <a:pt x="135" y="70"/>
                    <a:pt x="132" y="71"/>
                    <a:pt x="129" y="73"/>
                  </a:cubicBezTo>
                  <a:cubicBezTo>
                    <a:pt x="121" y="76"/>
                    <a:pt x="112" y="75"/>
                    <a:pt x="106" y="69"/>
                  </a:cubicBezTo>
                  <a:cubicBezTo>
                    <a:pt x="85" y="48"/>
                    <a:pt x="85" y="48"/>
                    <a:pt x="85" y="48"/>
                  </a:cubicBezTo>
                  <a:cubicBezTo>
                    <a:pt x="80" y="43"/>
                    <a:pt x="72" y="43"/>
                    <a:pt x="67" y="48"/>
                  </a:cubicBezTo>
                  <a:cubicBezTo>
                    <a:pt x="48" y="66"/>
                    <a:pt x="48" y="66"/>
                    <a:pt x="48" y="66"/>
                  </a:cubicBezTo>
                  <a:cubicBezTo>
                    <a:pt x="46" y="69"/>
                    <a:pt x="45" y="72"/>
                    <a:pt x="45" y="75"/>
                  </a:cubicBezTo>
                  <a:cubicBezTo>
                    <a:pt x="45" y="79"/>
                    <a:pt x="46" y="82"/>
                    <a:pt x="48" y="84"/>
                  </a:cubicBezTo>
                  <a:cubicBezTo>
                    <a:pt x="69" y="105"/>
                    <a:pt x="69" y="105"/>
                    <a:pt x="69" y="105"/>
                  </a:cubicBezTo>
                  <a:cubicBezTo>
                    <a:pt x="75" y="111"/>
                    <a:pt x="77" y="120"/>
                    <a:pt x="73" y="128"/>
                  </a:cubicBezTo>
                  <a:cubicBezTo>
                    <a:pt x="72" y="131"/>
                    <a:pt x="71" y="134"/>
                    <a:pt x="70" y="137"/>
                  </a:cubicBezTo>
                  <a:cubicBezTo>
                    <a:pt x="67" y="145"/>
                    <a:pt x="59" y="151"/>
                    <a:pt x="50" y="151"/>
                  </a:cubicBezTo>
                  <a:cubicBezTo>
                    <a:pt x="21" y="151"/>
                    <a:pt x="21" y="151"/>
                    <a:pt x="21" y="151"/>
                  </a:cubicBezTo>
                  <a:cubicBezTo>
                    <a:pt x="14" y="151"/>
                    <a:pt x="8" y="156"/>
                    <a:pt x="8" y="163"/>
                  </a:cubicBezTo>
                  <a:cubicBezTo>
                    <a:pt x="8" y="189"/>
                    <a:pt x="8" y="189"/>
                    <a:pt x="8" y="189"/>
                  </a:cubicBezTo>
                  <a:cubicBezTo>
                    <a:pt x="8" y="196"/>
                    <a:pt x="14" y="202"/>
                    <a:pt x="21" y="202"/>
                  </a:cubicBezTo>
                  <a:cubicBezTo>
                    <a:pt x="50" y="202"/>
                    <a:pt x="50" y="202"/>
                    <a:pt x="50" y="202"/>
                  </a:cubicBezTo>
                  <a:cubicBezTo>
                    <a:pt x="59" y="202"/>
                    <a:pt x="67" y="207"/>
                    <a:pt x="70" y="216"/>
                  </a:cubicBezTo>
                  <a:cubicBezTo>
                    <a:pt x="71" y="218"/>
                    <a:pt x="72" y="221"/>
                    <a:pt x="73" y="224"/>
                  </a:cubicBezTo>
                  <a:cubicBezTo>
                    <a:pt x="77" y="232"/>
                    <a:pt x="75" y="241"/>
                    <a:pt x="69" y="248"/>
                  </a:cubicBezTo>
                  <a:cubicBezTo>
                    <a:pt x="48" y="268"/>
                    <a:pt x="48" y="268"/>
                    <a:pt x="48" y="268"/>
                  </a:cubicBezTo>
                  <a:cubicBezTo>
                    <a:pt x="46" y="271"/>
                    <a:pt x="45" y="274"/>
                    <a:pt x="45" y="277"/>
                  </a:cubicBezTo>
                  <a:cubicBezTo>
                    <a:pt x="45" y="281"/>
                    <a:pt x="46" y="284"/>
                    <a:pt x="48" y="286"/>
                  </a:cubicBezTo>
                  <a:cubicBezTo>
                    <a:pt x="67" y="305"/>
                    <a:pt x="67" y="305"/>
                    <a:pt x="67" y="305"/>
                  </a:cubicBezTo>
                  <a:cubicBezTo>
                    <a:pt x="72" y="310"/>
                    <a:pt x="80" y="310"/>
                    <a:pt x="85" y="305"/>
                  </a:cubicBezTo>
                  <a:cubicBezTo>
                    <a:pt x="106" y="284"/>
                    <a:pt x="106" y="284"/>
                    <a:pt x="106" y="284"/>
                  </a:cubicBezTo>
                  <a:cubicBezTo>
                    <a:pt x="109" y="280"/>
                    <a:pt x="115" y="278"/>
                    <a:pt x="120" y="278"/>
                  </a:cubicBezTo>
                  <a:moveTo>
                    <a:pt x="177" y="269"/>
                  </a:moveTo>
                  <a:cubicBezTo>
                    <a:pt x="126" y="269"/>
                    <a:pt x="84" y="227"/>
                    <a:pt x="84" y="176"/>
                  </a:cubicBezTo>
                  <a:cubicBezTo>
                    <a:pt x="84" y="125"/>
                    <a:pt x="126" y="83"/>
                    <a:pt x="177" y="83"/>
                  </a:cubicBezTo>
                  <a:cubicBezTo>
                    <a:pt x="228" y="83"/>
                    <a:pt x="270" y="125"/>
                    <a:pt x="270" y="176"/>
                  </a:cubicBezTo>
                  <a:cubicBezTo>
                    <a:pt x="270" y="227"/>
                    <a:pt x="228" y="269"/>
                    <a:pt x="177" y="269"/>
                  </a:cubicBezTo>
                  <a:moveTo>
                    <a:pt x="177" y="91"/>
                  </a:moveTo>
                  <a:cubicBezTo>
                    <a:pt x="130" y="91"/>
                    <a:pt x="92" y="129"/>
                    <a:pt x="92" y="176"/>
                  </a:cubicBezTo>
                  <a:cubicBezTo>
                    <a:pt x="92" y="223"/>
                    <a:pt x="130" y="261"/>
                    <a:pt x="177" y="261"/>
                  </a:cubicBezTo>
                  <a:cubicBezTo>
                    <a:pt x="224" y="261"/>
                    <a:pt x="262" y="223"/>
                    <a:pt x="262" y="176"/>
                  </a:cubicBezTo>
                  <a:cubicBezTo>
                    <a:pt x="262" y="129"/>
                    <a:pt x="224" y="91"/>
                    <a:pt x="177" y="91"/>
                  </a:cubicBezTo>
                </a:path>
              </a:pathLst>
            </a:custGeom>
            <a:solidFill>
              <a:schemeClr val="bg1">
                <a:lumMod val="85000"/>
              </a:schemeClr>
            </a:solidFill>
            <a:ln>
              <a:noFill/>
            </a:ln>
          </p:spPr>
          <p:txBody>
            <a:bodyPr anchor="ctr"/>
            <a:lstStyle/>
            <a:p>
              <a:pPr algn="ctr"/>
              <a:endParaRPr/>
            </a:p>
          </p:txBody>
        </p:sp>
        <p:sp>
          <p:nvSpPr>
            <p:cNvPr id="82" name="任意多边形 17"/>
            <p:cNvSpPr/>
            <p:nvPr/>
          </p:nvSpPr>
          <p:spPr bwMode="auto">
            <a:xfrm>
              <a:off x="4602118" y="-401930"/>
              <a:ext cx="51406" cy="6287"/>
            </a:xfrm>
            <a:custGeom>
              <a:avLst/>
              <a:gdLst>
                <a:gd name="T0" fmla="*/ 63 w 67"/>
                <a:gd name="T1" fmla="*/ 8 h 8"/>
                <a:gd name="T2" fmla="*/ 4 w 67"/>
                <a:gd name="T3" fmla="*/ 8 h 8"/>
                <a:gd name="T4" fmla="*/ 0 w 67"/>
                <a:gd name="T5" fmla="*/ 4 h 8"/>
                <a:gd name="T6" fmla="*/ 4 w 67"/>
                <a:gd name="T7" fmla="*/ 0 h 8"/>
                <a:gd name="T8" fmla="*/ 63 w 67"/>
                <a:gd name="T9" fmla="*/ 0 h 8"/>
                <a:gd name="T10" fmla="*/ 67 w 67"/>
                <a:gd name="T11" fmla="*/ 4 h 8"/>
                <a:gd name="T12" fmla="*/ 63 w 6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7" h="8">
                  <a:moveTo>
                    <a:pt x="63" y="8"/>
                  </a:moveTo>
                  <a:cubicBezTo>
                    <a:pt x="4" y="8"/>
                    <a:pt x="4" y="8"/>
                    <a:pt x="4" y="8"/>
                  </a:cubicBezTo>
                  <a:cubicBezTo>
                    <a:pt x="2" y="8"/>
                    <a:pt x="0" y="6"/>
                    <a:pt x="0" y="4"/>
                  </a:cubicBezTo>
                  <a:cubicBezTo>
                    <a:pt x="0" y="2"/>
                    <a:pt x="2" y="0"/>
                    <a:pt x="4" y="0"/>
                  </a:cubicBezTo>
                  <a:cubicBezTo>
                    <a:pt x="63" y="0"/>
                    <a:pt x="63" y="0"/>
                    <a:pt x="63" y="0"/>
                  </a:cubicBezTo>
                  <a:cubicBezTo>
                    <a:pt x="65" y="0"/>
                    <a:pt x="67" y="2"/>
                    <a:pt x="67" y="4"/>
                  </a:cubicBezTo>
                  <a:cubicBezTo>
                    <a:pt x="67" y="6"/>
                    <a:pt x="65" y="8"/>
                    <a:pt x="63" y="8"/>
                  </a:cubicBezTo>
                  <a:close/>
                </a:path>
              </a:pathLst>
            </a:custGeom>
            <a:solidFill>
              <a:srgbClr val="D9D9D9"/>
            </a:solidFill>
            <a:ln>
              <a:noFill/>
            </a:ln>
          </p:spPr>
          <p:txBody>
            <a:bodyPr anchor="ctr"/>
            <a:lstStyle/>
            <a:p>
              <a:pPr algn="ctr"/>
              <a:endParaRPr/>
            </a:p>
          </p:txBody>
        </p:sp>
        <p:grpSp>
          <p:nvGrpSpPr>
            <p:cNvPr id="4" name="组合 3"/>
            <p:cNvGrpSpPr/>
            <p:nvPr/>
          </p:nvGrpSpPr>
          <p:grpSpPr>
            <a:xfrm>
              <a:off x="4578454" y="-611437"/>
              <a:ext cx="632773" cy="421233"/>
              <a:chOff x="8218722" y="-2378643"/>
              <a:chExt cx="797844" cy="531119"/>
            </a:xfrm>
          </p:grpSpPr>
          <p:sp>
            <p:nvSpPr>
              <p:cNvPr id="98" name="任意多边形 33"/>
              <p:cNvSpPr/>
              <p:nvPr/>
            </p:nvSpPr>
            <p:spPr bwMode="auto">
              <a:xfrm>
                <a:off x="8218722" y="-2146424"/>
                <a:ext cx="797844" cy="298900"/>
              </a:xfrm>
              <a:custGeom>
                <a:avLst/>
                <a:gdLst>
                  <a:gd name="T0" fmla="*/ 669 w 823"/>
                  <a:gd name="T1" fmla="*/ 309 h 309"/>
                  <a:gd name="T2" fmla="*/ 155 w 823"/>
                  <a:gd name="T3" fmla="*/ 309 h 309"/>
                  <a:gd name="T4" fmla="*/ 0 w 823"/>
                  <a:gd name="T5" fmla="*/ 154 h 309"/>
                  <a:gd name="T6" fmla="*/ 155 w 823"/>
                  <a:gd name="T7" fmla="*/ 0 h 309"/>
                  <a:gd name="T8" fmla="*/ 669 w 823"/>
                  <a:gd name="T9" fmla="*/ 0 h 309"/>
                  <a:gd name="T10" fmla="*/ 823 w 823"/>
                  <a:gd name="T11" fmla="*/ 154 h 309"/>
                  <a:gd name="T12" fmla="*/ 669 w 823"/>
                  <a:gd name="T13" fmla="*/ 309 h 309"/>
                </a:gdLst>
                <a:ahLst/>
                <a:cxnLst>
                  <a:cxn ang="0">
                    <a:pos x="T0" y="T1"/>
                  </a:cxn>
                  <a:cxn ang="0">
                    <a:pos x="T2" y="T3"/>
                  </a:cxn>
                  <a:cxn ang="0">
                    <a:pos x="T4" y="T5"/>
                  </a:cxn>
                  <a:cxn ang="0">
                    <a:pos x="T6" y="T7"/>
                  </a:cxn>
                  <a:cxn ang="0">
                    <a:pos x="T8" y="T9"/>
                  </a:cxn>
                  <a:cxn ang="0">
                    <a:pos x="T10" y="T11"/>
                  </a:cxn>
                  <a:cxn ang="0">
                    <a:pos x="T12" y="T13"/>
                  </a:cxn>
                </a:cxnLst>
                <a:rect l="0" t="0" r="r" b="b"/>
                <a:pathLst>
                  <a:path w="823" h="309">
                    <a:moveTo>
                      <a:pt x="669" y="309"/>
                    </a:moveTo>
                    <a:cubicBezTo>
                      <a:pt x="155" y="309"/>
                      <a:pt x="155" y="309"/>
                      <a:pt x="155" y="309"/>
                    </a:cubicBezTo>
                    <a:cubicBezTo>
                      <a:pt x="69" y="309"/>
                      <a:pt x="0" y="240"/>
                      <a:pt x="0" y="154"/>
                    </a:cubicBezTo>
                    <a:cubicBezTo>
                      <a:pt x="0" y="69"/>
                      <a:pt x="69" y="0"/>
                      <a:pt x="155" y="0"/>
                    </a:cubicBezTo>
                    <a:cubicBezTo>
                      <a:pt x="669" y="0"/>
                      <a:pt x="669" y="0"/>
                      <a:pt x="669" y="0"/>
                    </a:cubicBezTo>
                    <a:cubicBezTo>
                      <a:pt x="754" y="0"/>
                      <a:pt x="823" y="69"/>
                      <a:pt x="823" y="154"/>
                    </a:cubicBezTo>
                    <a:cubicBezTo>
                      <a:pt x="823" y="240"/>
                      <a:pt x="754" y="309"/>
                      <a:pt x="669" y="309"/>
                    </a:cubicBezTo>
                    <a:close/>
                  </a:path>
                </a:pathLst>
              </a:custGeom>
              <a:solidFill>
                <a:srgbClr val="C5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椭圆 98"/>
              <p:cNvSpPr/>
              <p:nvPr/>
            </p:nvSpPr>
            <p:spPr bwMode="auto">
              <a:xfrm>
                <a:off x="8407108" y="-2334344"/>
                <a:ext cx="421538" cy="421072"/>
              </a:xfrm>
              <a:prstGeom prst="ellipse">
                <a:avLst/>
              </a:prstGeom>
              <a:solidFill>
                <a:srgbClr val="599A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任意多边形 35"/>
              <p:cNvSpPr/>
              <p:nvPr/>
            </p:nvSpPr>
            <p:spPr bwMode="auto">
              <a:xfrm>
                <a:off x="8218722" y="-2190723"/>
                <a:ext cx="797844" cy="298900"/>
              </a:xfrm>
              <a:custGeom>
                <a:avLst/>
                <a:gdLst>
                  <a:gd name="T0" fmla="*/ 669 w 823"/>
                  <a:gd name="T1" fmla="*/ 309 h 309"/>
                  <a:gd name="T2" fmla="*/ 155 w 823"/>
                  <a:gd name="T3" fmla="*/ 309 h 309"/>
                  <a:gd name="T4" fmla="*/ 0 w 823"/>
                  <a:gd name="T5" fmla="*/ 155 h 309"/>
                  <a:gd name="T6" fmla="*/ 155 w 823"/>
                  <a:gd name="T7" fmla="*/ 0 h 309"/>
                  <a:gd name="T8" fmla="*/ 669 w 823"/>
                  <a:gd name="T9" fmla="*/ 0 h 309"/>
                  <a:gd name="T10" fmla="*/ 823 w 823"/>
                  <a:gd name="T11" fmla="*/ 155 h 309"/>
                  <a:gd name="T12" fmla="*/ 669 w 823"/>
                  <a:gd name="T13" fmla="*/ 309 h 309"/>
                </a:gdLst>
                <a:ahLst/>
                <a:cxnLst>
                  <a:cxn ang="0">
                    <a:pos x="T0" y="T1"/>
                  </a:cxn>
                  <a:cxn ang="0">
                    <a:pos x="T2" y="T3"/>
                  </a:cxn>
                  <a:cxn ang="0">
                    <a:pos x="T4" y="T5"/>
                  </a:cxn>
                  <a:cxn ang="0">
                    <a:pos x="T6" y="T7"/>
                  </a:cxn>
                  <a:cxn ang="0">
                    <a:pos x="T8" y="T9"/>
                  </a:cxn>
                  <a:cxn ang="0">
                    <a:pos x="T10" y="T11"/>
                  </a:cxn>
                  <a:cxn ang="0">
                    <a:pos x="T12" y="T13"/>
                  </a:cxn>
                </a:cxnLst>
                <a:rect l="0" t="0" r="r" b="b"/>
                <a:pathLst>
                  <a:path w="823" h="309">
                    <a:moveTo>
                      <a:pt x="669" y="309"/>
                    </a:moveTo>
                    <a:cubicBezTo>
                      <a:pt x="155" y="309"/>
                      <a:pt x="155" y="309"/>
                      <a:pt x="155" y="309"/>
                    </a:cubicBezTo>
                    <a:cubicBezTo>
                      <a:pt x="69" y="309"/>
                      <a:pt x="0" y="240"/>
                      <a:pt x="0" y="155"/>
                    </a:cubicBezTo>
                    <a:cubicBezTo>
                      <a:pt x="0" y="69"/>
                      <a:pt x="69" y="0"/>
                      <a:pt x="155" y="0"/>
                    </a:cubicBezTo>
                    <a:cubicBezTo>
                      <a:pt x="669" y="0"/>
                      <a:pt x="669" y="0"/>
                      <a:pt x="669" y="0"/>
                    </a:cubicBezTo>
                    <a:cubicBezTo>
                      <a:pt x="754" y="0"/>
                      <a:pt x="823" y="69"/>
                      <a:pt x="823" y="155"/>
                    </a:cubicBezTo>
                    <a:cubicBezTo>
                      <a:pt x="823" y="240"/>
                      <a:pt x="754" y="309"/>
                      <a:pt x="669" y="309"/>
                    </a:cubicBezTo>
                    <a:close/>
                  </a:path>
                </a:pathLst>
              </a:custGeom>
              <a:solidFill>
                <a:srgbClr val="599A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椭圆 100"/>
              <p:cNvSpPr/>
              <p:nvPr/>
            </p:nvSpPr>
            <p:spPr bwMode="auto">
              <a:xfrm>
                <a:off x="8407108" y="-2378643"/>
                <a:ext cx="421538" cy="421072"/>
              </a:xfrm>
              <a:prstGeom prst="ellipse">
                <a:avLst/>
              </a:prstGeom>
              <a:solidFill>
                <a:srgbClr val="599A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任意多边形 37"/>
              <p:cNvSpPr/>
              <p:nvPr/>
            </p:nvSpPr>
            <p:spPr bwMode="auto">
              <a:xfrm>
                <a:off x="8218722" y="-2190723"/>
                <a:ext cx="797844" cy="298900"/>
              </a:xfrm>
              <a:custGeom>
                <a:avLst/>
                <a:gdLst>
                  <a:gd name="T0" fmla="*/ 669 w 823"/>
                  <a:gd name="T1" fmla="*/ 309 h 309"/>
                  <a:gd name="T2" fmla="*/ 155 w 823"/>
                  <a:gd name="T3" fmla="*/ 309 h 309"/>
                  <a:gd name="T4" fmla="*/ 0 w 823"/>
                  <a:gd name="T5" fmla="*/ 155 h 309"/>
                  <a:gd name="T6" fmla="*/ 155 w 823"/>
                  <a:gd name="T7" fmla="*/ 0 h 309"/>
                  <a:gd name="T8" fmla="*/ 669 w 823"/>
                  <a:gd name="T9" fmla="*/ 0 h 309"/>
                  <a:gd name="T10" fmla="*/ 823 w 823"/>
                  <a:gd name="T11" fmla="*/ 155 h 309"/>
                  <a:gd name="T12" fmla="*/ 669 w 823"/>
                  <a:gd name="T13" fmla="*/ 309 h 309"/>
                </a:gdLst>
                <a:ahLst/>
                <a:cxnLst>
                  <a:cxn ang="0">
                    <a:pos x="T0" y="T1"/>
                  </a:cxn>
                  <a:cxn ang="0">
                    <a:pos x="T2" y="T3"/>
                  </a:cxn>
                  <a:cxn ang="0">
                    <a:pos x="T4" y="T5"/>
                  </a:cxn>
                  <a:cxn ang="0">
                    <a:pos x="T6" y="T7"/>
                  </a:cxn>
                  <a:cxn ang="0">
                    <a:pos x="T8" y="T9"/>
                  </a:cxn>
                  <a:cxn ang="0">
                    <a:pos x="T10" y="T11"/>
                  </a:cxn>
                  <a:cxn ang="0">
                    <a:pos x="T12" y="T13"/>
                  </a:cxn>
                </a:cxnLst>
                <a:rect l="0" t="0" r="r" b="b"/>
                <a:pathLst>
                  <a:path w="823" h="309">
                    <a:moveTo>
                      <a:pt x="669" y="309"/>
                    </a:moveTo>
                    <a:cubicBezTo>
                      <a:pt x="155" y="309"/>
                      <a:pt x="155" y="309"/>
                      <a:pt x="155" y="309"/>
                    </a:cubicBezTo>
                    <a:cubicBezTo>
                      <a:pt x="69" y="309"/>
                      <a:pt x="0" y="240"/>
                      <a:pt x="0" y="155"/>
                    </a:cubicBezTo>
                    <a:cubicBezTo>
                      <a:pt x="0" y="69"/>
                      <a:pt x="69" y="0"/>
                      <a:pt x="155" y="0"/>
                    </a:cubicBezTo>
                    <a:cubicBezTo>
                      <a:pt x="669" y="0"/>
                      <a:pt x="669" y="0"/>
                      <a:pt x="669" y="0"/>
                    </a:cubicBezTo>
                    <a:cubicBezTo>
                      <a:pt x="754" y="0"/>
                      <a:pt x="823" y="69"/>
                      <a:pt x="823" y="155"/>
                    </a:cubicBezTo>
                    <a:cubicBezTo>
                      <a:pt x="823" y="240"/>
                      <a:pt x="754" y="309"/>
                      <a:pt x="669" y="309"/>
                    </a:cubicBezTo>
                    <a:close/>
                  </a:path>
                </a:pathLst>
              </a:custGeom>
              <a:solidFill>
                <a:srgbClr val="469BFF"/>
              </a:solidFill>
              <a:ln>
                <a:noFill/>
              </a:ln>
            </p:spPr>
            <p:txBody>
              <a:bodyPr anchor="ctr"/>
              <a:lstStyle/>
              <a:p>
                <a:pPr algn="ctr"/>
                <a:endParaRPr dirty="0"/>
              </a:p>
            </p:txBody>
          </p:sp>
          <p:sp>
            <p:nvSpPr>
              <p:cNvPr id="103" name="椭圆 102"/>
              <p:cNvSpPr/>
              <p:nvPr/>
            </p:nvSpPr>
            <p:spPr bwMode="auto">
              <a:xfrm>
                <a:off x="8407108" y="-2360450"/>
                <a:ext cx="421538" cy="421072"/>
              </a:xfrm>
              <a:prstGeom prst="ellipse">
                <a:avLst/>
              </a:prstGeom>
              <a:solidFill>
                <a:srgbClr val="469BFF"/>
              </a:solidFill>
              <a:ln>
                <a:noFill/>
              </a:ln>
            </p:spPr>
            <p:txBody>
              <a:bodyPr anchor="ctr"/>
              <a:lstStyle/>
              <a:p>
                <a:pPr algn="ctr"/>
                <a:endParaRPr dirty="0"/>
              </a:p>
            </p:txBody>
          </p:sp>
          <p:sp>
            <p:nvSpPr>
              <p:cNvPr id="104" name="任意多边形 39"/>
              <p:cNvSpPr/>
              <p:nvPr/>
            </p:nvSpPr>
            <p:spPr bwMode="auto">
              <a:xfrm>
                <a:off x="8558191" y="-2208442"/>
                <a:ext cx="120306" cy="72743"/>
              </a:xfrm>
              <a:custGeom>
                <a:avLst/>
                <a:gdLst>
                  <a:gd name="T0" fmla="*/ 11 w 124"/>
                  <a:gd name="T1" fmla="*/ 74 h 75"/>
                  <a:gd name="T2" fmla="*/ 4 w 124"/>
                  <a:gd name="T3" fmla="*/ 71 h 75"/>
                  <a:gd name="T4" fmla="*/ 4 w 124"/>
                  <a:gd name="T5" fmla="*/ 57 h 75"/>
                  <a:gd name="T6" fmla="*/ 62 w 124"/>
                  <a:gd name="T7" fmla="*/ 0 h 75"/>
                  <a:gd name="T8" fmla="*/ 120 w 124"/>
                  <a:gd name="T9" fmla="*/ 57 h 75"/>
                  <a:gd name="T10" fmla="*/ 120 w 124"/>
                  <a:gd name="T11" fmla="*/ 71 h 75"/>
                  <a:gd name="T12" fmla="*/ 105 w 124"/>
                  <a:gd name="T13" fmla="*/ 71 h 75"/>
                  <a:gd name="T14" fmla="*/ 62 w 124"/>
                  <a:gd name="T15" fmla="*/ 28 h 75"/>
                  <a:gd name="T16" fmla="*/ 18 w 124"/>
                  <a:gd name="T17" fmla="*/ 71 h 75"/>
                  <a:gd name="T18" fmla="*/ 11 w 124"/>
                  <a:gd name="T1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5">
                    <a:moveTo>
                      <a:pt x="11" y="74"/>
                    </a:moveTo>
                    <a:cubicBezTo>
                      <a:pt x="8" y="74"/>
                      <a:pt x="6" y="73"/>
                      <a:pt x="4" y="71"/>
                    </a:cubicBezTo>
                    <a:cubicBezTo>
                      <a:pt x="0" y="67"/>
                      <a:pt x="0" y="61"/>
                      <a:pt x="4" y="57"/>
                    </a:cubicBezTo>
                    <a:cubicBezTo>
                      <a:pt x="62" y="0"/>
                      <a:pt x="62" y="0"/>
                      <a:pt x="62" y="0"/>
                    </a:cubicBezTo>
                    <a:cubicBezTo>
                      <a:pt x="120" y="57"/>
                      <a:pt x="120" y="57"/>
                      <a:pt x="120" y="57"/>
                    </a:cubicBezTo>
                    <a:cubicBezTo>
                      <a:pt x="124" y="61"/>
                      <a:pt x="124" y="67"/>
                      <a:pt x="120" y="71"/>
                    </a:cubicBezTo>
                    <a:cubicBezTo>
                      <a:pt x="116" y="75"/>
                      <a:pt x="109" y="75"/>
                      <a:pt x="105" y="71"/>
                    </a:cubicBezTo>
                    <a:cubicBezTo>
                      <a:pt x="62" y="28"/>
                      <a:pt x="62" y="28"/>
                      <a:pt x="62" y="28"/>
                    </a:cubicBezTo>
                    <a:cubicBezTo>
                      <a:pt x="18" y="71"/>
                      <a:pt x="18" y="71"/>
                      <a:pt x="18" y="71"/>
                    </a:cubicBezTo>
                    <a:cubicBezTo>
                      <a:pt x="16" y="73"/>
                      <a:pt x="13" y="74"/>
                      <a:pt x="11" y="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任意多边形 40"/>
              <p:cNvSpPr/>
              <p:nvPr/>
            </p:nvSpPr>
            <p:spPr bwMode="auto">
              <a:xfrm>
                <a:off x="8608551" y="-2204246"/>
                <a:ext cx="19585" cy="145020"/>
              </a:xfrm>
              <a:custGeom>
                <a:avLst/>
                <a:gdLst>
                  <a:gd name="T0" fmla="*/ 10 w 20"/>
                  <a:gd name="T1" fmla="*/ 150 h 150"/>
                  <a:gd name="T2" fmla="*/ 0 w 20"/>
                  <a:gd name="T3" fmla="*/ 140 h 150"/>
                  <a:gd name="T4" fmla="*/ 0 w 20"/>
                  <a:gd name="T5" fmla="*/ 10 h 150"/>
                  <a:gd name="T6" fmla="*/ 10 w 20"/>
                  <a:gd name="T7" fmla="*/ 0 h 150"/>
                  <a:gd name="T8" fmla="*/ 20 w 20"/>
                  <a:gd name="T9" fmla="*/ 10 h 150"/>
                  <a:gd name="T10" fmla="*/ 20 w 20"/>
                  <a:gd name="T11" fmla="*/ 140 h 150"/>
                  <a:gd name="T12" fmla="*/ 10 w 20"/>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20" h="150">
                    <a:moveTo>
                      <a:pt x="10" y="150"/>
                    </a:moveTo>
                    <a:cubicBezTo>
                      <a:pt x="4" y="150"/>
                      <a:pt x="0" y="145"/>
                      <a:pt x="0" y="140"/>
                    </a:cubicBezTo>
                    <a:cubicBezTo>
                      <a:pt x="0" y="10"/>
                      <a:pt x="0" y="10"/>
                      <a:pt x="0" y="10"/>
                    </a:cubicBezTo>
                    <a:cubicBezTo>
                      <a:pt x="0" y="4"/>
                      <a:pt x="4" y="0"/>
                      <a:pt x="10" y="0"/>
                    </a:cubicBezTo>
                    <a:cubicBezTo>
                      <a:pt x="15" y="0"/>
                      <a:pt x="20" y="4"/>
                      <a:pt x="20" y="10"/>
                    </a:cubicBezTo>
                    <a:cubicBezTo>
                      <a:pt x="20" y="140"/>
                      <a:pt x="20" y="140"/>
                      <a:pt x="20" y="140"/>
                    </a:cubicBezTo>
                    <a:cubicBezTo>
                      <a:pt x="20" y="145"/>
                      <a:pt x="15" y="150"/>
                      <a:pt x="10" y="1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任意多边形 41"/>
              <p:cNvSpPr/>
              <p:nvPr/>
            </p:nvSpPr>
            <p:spPr bwMode="auto">
              <a:xfrm>
                <a:off x="8500836" y="-2100726"/>
                <a:ext cx="233618" cy="100721"/>
              </a:xfrm>
              <a:custGeom>
                <a:avLst/>
                <a:gdLst>
                  <a:gd name="T0" fmla="*/ 215 w 241"/>
                  <a:gd name="T1" fmla="*/ 104 h 104"/>
                  <a:gd name="T2" fmla="*/ 25 w 241"/>
                  <a:gd name="T3" fmla="*/ 104 h 104"/>
                  <a:gd name="T4" fmla="*/ 0 w 241"/>
                  <a:gd name="T5" fmla="*/ 80 h 104"/>
                  <a:gd name="T6" fmla="*/ 0 w 241"/>
                  <a:gd name="T7" fmla="*/ 10 h 104"/>
                  <a:gd name="T8" fmla="*/ 10 w 241"/>
                  <a:gd name="T9" fmla="*/ 0 h 104"/>
                  <a:gd name="T10" fmla="*/ 20 w 241"/>
                  <a:gd name="T11" fmla="*/ 10 h 104"/>
                  <a:gd name="T12" fmla="*/ 20 w 241"/>
                  <a:gd name="T13" fmla="*/ 80 h 104"/>
                  <a:gd name="T14" fmla="*/ 25 w 241"/>
                  <a:gd name="T15" fmla="*/ 84 h 104"/>
                  <a:gd name="T16" fmla="*/ 215 w 241"/>
                  <a:gd name="T17" fmla="*/ 84 h 104"/>
                  <a:gd name="T18" fmla="*/ 221 w 241"/>
                  <a:gd name="T19" fmla="*/ 78 h 104"/>
                  <a:gd name="T20" fmla="*/ 221 w 241"/>
                  <a:gd name="T21" fmla="*/ 10 h 104"/>
                  <a:gd name="T22" fmla="*/ 231 w 241"/>
                  <a:gd name="T23" fmla="*/ 0 h 104"/>
                  <a:gd name="T24" fmla="*/ 241 w 241"/>
                  <a:gd name="T25" fmla="*/ 10 h 104"/>
                  <a:gd name="T26" fmla="*/ 241 w 241"/>
                  <a:gd name="T27" fmla="*/ 78 h 104"/>
                  <a:gd name="T28" fmla="*/ 215 w 241"/>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1" h="104">
                    <a:moveTo>
                      <a:pt x="215" y="104"/>
                    </a:moveTo>
                    <a:cubicBezTo>
                      <a:pt x="25" y="104"/>
                      <a:pt x="25" y="104"/>
                      <a:pt x="25" y="104"/>
                    </a:cubicBezTo>
                    <a:cubicBezTo>
                      <a:pt x="11" y="104"/>
                      <a:pt x="0" y="93"/>
                      <a:pt x="0" y="80"/>
                    </a:cubicBezTo>
                    <a:cubicBezTo>
                      <a:pt x="0" y="10"/>
                      <a:pt x="0" y="10"/>
                      <a:pt x="0" y="10"/>
                    </a:cubicBezTo>
                    <a:cubicBezTo>
                      <a:pt x="0" y="5"/>
                      <a:pt x="4" y="0"/>
                      <a:pt x="10" y="0"/>
                    </a:cubicBezTo>
                    <a:cubicBezTo>
                      <a:pt x="15" y="0"/>
                      <a:pt x="20" y="5"/>
                      <a:pt x="20" y="10"/>
                    </a:cubicBezTo>
                    <a:cubicBezTo>
                      <a:pt x="20" y="80"/>
                      <a:pt x="20" y="80"/>
                      <a:pt x="20" y="80"/>
                    </a:cubicBezTo>
                    <a:cubicBezTo>
                      <a:pt x="20" y="82"/>
                      <a:pt x="22" y="84"/>
                      <a:pt x="25" y="84"/>
                    </a:cubicBezTo>
                    <a:cubicBezTo>
                      <a:pt x="215" y="84"/>
                      <a:pt x="215" y="84"/>
                      <a:pt x="215" y="84"/>
                    </a:cubicBezTo>
                    <a:cubicBezTo>
                      <a:pt x="219" y="84"/>
                      <a:pt x="221" y="82"/>
                      <a:pt x="221" y="78"/>
                    </a:cubicBezTo>
                    <a:cubicBezTo>
                      <a:pt x="221" y="10"/>
                      <a:pt x="221" y="10"/>
                      <a:pt x="221" y="10"/>
                    </a:cubicBezTo>
                    <a:cubicBezTo>
                      <a:pt x="221" y="5"/>
                      <a:pt x="226" y="0"/>
                      <a:pt x="231" y="0"/>
                    </a:cubicBezTo>
                    <a:cubicBezTo>
                      <a:pt x="237" y="0"/>
                      <a:pt x="241" y="5"/>
                      <a:pt x="241" y="10"/>
                    </a:cubicBezTo>
                    <a:cubicBezTo>
                      <a:pt x="241" y="78"/>
                      <a:pt x="241" y="78"/>
                      <a:pt x="241" y="78"/>
                    </a:cubicBezTo>
                    <a:cubicBezTo>
                      <a:pt x="241" y="93"/>
                      <a:pt x="230" y="104"/>
                      <a:pt x="215" y="10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3582" y="2385028"/>
            <a:ext cx="2096135" cy="1356360"/>
          </a:xfrm>
          <a:prstGeom prst="rect">
            <a:avLst/>
          </a:prstGeom>
        </p:spPr>
      </p:pic>
      <p:pic>
        <p:nvPicPr>
          <p:cNvPr id="6" name="图片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73582" y="4518116"/>
            <a:ext cx="2096135" cy="1356360"/>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形用户界面, 应用程序&#10;&#10;描述已自动生成"/>
          <p:cNvPicPr>
            <a:picLocks noChangeAspect="1"/>
          </p:cNvPicPr>
          <p:nvPr/>
        </p:nvPicPr>
        <p:blipFill>
          <a:blip r:embed="rId2"/>
          <a:stretch>
            <a:fillRect/>
          </a:stretch>
        </p:blipFill>
        <p:spPr>
          <a:xfrm>
            <a:off x="0" y="0"/>
            <a:ext cx="12192000" cy="6858000"/>
          </a:xfrm>
          <a:prstGeom prst="rect">
            <a:avLst/>
          </a:prstGeom>
        </p:spPr>
      </p:pic>
      <p:sp>
        <p:nvSpPr>
          <p:cNvPr id="25" name="文本框 24"/>
          <p:cNvSpPr txBox="1"/>
          <p:nvPr/>
        </p:nvSpPr>
        <p:spPr>
          <a:xfrm>
            <a:off x="2702302" y="-3569446"/>
            <a:ext cx="6809998" cy="537210"/>
          </a:xfrm>
          <a:prstGeom prst="rect">
            <a:avLst/>
          </a:prstGeom>
          <a:noFill/>
        </p:spPr>
        <p:txBody>
          <a:bodyPr wrap="square" rtlCol="0">
            <a:spAutoFit/>
          </a:bodyPr>
          <a:lstStyle/>
          <a:p>
            <a:pPr algn="ctr"/>
            <a:r>
              <a:rPr lang="zh-CN" altLang="en-US" sz="29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我们的团队</a:t>
            </a:r>
          </a:p>
        </p:txBody>
      </p:sp>
      <p:sp>
        <p:nvSpPr>
          <p:cNvPr id="26" name="文本框 25"/>
          <p:cNvSpPr txBox="1"/>
          <p:nvPr/>
        </p:nvSpPr>
        <p:spPr>
          <a:xfrm>
            <a:off x="1433511" y="-2416464"/>
            <a:ext cx="9444695" cy="754117"/>
          </a:xfrm>
          <a:prstGeom prst="rect">
            <a:avLst/>
          </a:prstGeom>
          <a:noFill/>
        </p:spPr>
        <p:txBody>
          <a:bodyPr wrap="square" rtlCol="0">
            <a:spAutoFit/>
          </a:bodyPr>
          <a:lstStyle/>
          <a:p>
            <a:pPr>
              <a:lnSpc>
                <a:spcPct val="150000"/>
              </a:lnSpc>
            </a:pPr>
            <a:r>
              <a:rPr lang="zh-CN" altLang="en-US"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博思云创是由数字创意软件</a:t>
            </a:r>
            <a:r>
              <a:rPr lang="en-US" altLang="zh-CN"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A</a:t>
            </a:r>
            <a:r>
              <a:rPr lang="zh-CN" altLang="en-US"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股上市企业万兴科技 </a:t>
            </a:r>
            <a:r>
              <a:rPr lang="en-US" altLang="zh-CN"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( 300624.SZ )</a:t>
            </a:r>
            <a:r>
              <a:rPr lang="zh-CN" altLang="en-US"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孵化，</a:t>
            </a:r>
            <a:r>
              <a:rPr lang="en-US" altLang="zh-CN"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2022</a:t>
            </a:r>
            <a:r>
              <a:rPr lang="zh-CN" altLang="en-US"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3</a:t>
            </a:r>
            <a:r>
              <a:rPr lang="zh-CN" altLang="en-US"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月完成近亿元 </a:t>
            </a:r>
            <a:r>
              <a:rPr lang="en-US" altLang="zh-CN"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Pre-A </a:t>
            </a:r>
            <a:r>
              <a:rPr lang="zh-CN" altLang="en-US" sz="15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轮融资，由中金领投，百度风投、涌铧资本及创始团队跟投。</a:t>
            </a:r>
          </a:p>
        </p:txBody>
      </p:sp>
      <p:grpSp>
        <p:nvGrpSpPr>
          <p:cNvPr id="27" name="组合 26"/>
          <p:cNvGrpSpPr/>
          <p:nvPr/>
        </p:nvGrpSpPr>
        <p:grpSpPr>
          <a:xfrm>
            <a:off x="14635857" y="3067681"/>
            <a:ext cx="2932491" cy="705193"/>
            <a:chOff x="688181" y="3283744"/>
            <a:chExt cx="2932491" cy="705193"/>
          </a:xfrm>
        </p:grpSpPr>
        <p:sp>
          <p:nvSpPr>
            <p:cNvPr id="28" name="文本框 27"/>
            <p:cNvSpPr txBox="1"/>
            <p:nvPr/>
          </p:nvSpPr>
          <p:spPr>
            <a:xfrm>
              <a:off x="922497" y="3283744"/>
              <a:ext cx="2698175" cy="705193"/>
            </a:xfrm>
            <a:prstGeom prst="rect">
              <a:avLst/>
            </a:prstGeom>
            <a:noFill/>
          </p:spPr>
          <p:txBody>
            <a:bodyPr wrap="none" rtlCol="0">
              <a:spAutoFit/>
            </a:bodyPr>
            <a:lstStyle/>
            <a:p>
              <a:pPr>
                <a:lnSpc>
                  <a:spcPct val="150000"/>
                </a:lnSpc>
              </a:pPr>
              <a:r>
                <a:rPr lang="zh-CN" altLang="en-US"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rPr>
                <a:t>我们拥有强大的绘图创意相关的</a:t>
              </a:r>
              <a:endParaRPr lang="en-US" altLang="zh-CN"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endParaRPr>
            </a:p>
            <a:p>
              <a:pPr>
                <a:lnSpc>
                  <a:spcPct val="150000"/>
                </a:lnSpc>
              </a:pPr>
              <a:r>
                <a:rPr lang="zh-CN" altLang="en-US"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rPr>
                <a:t>图形设计算法、实时协同技术​</a:t>
              </a:r>
            </a:p>
          </p:txBody>
        </p:sp>
        <p:sp>
          <p:nvSpPr>
            <p:cNvPr id="29" name="椭圆 28"/>
            <p:cNvSpPr/>
            <p:nvPr/>
          </p:nvSpPr>
          <p:spPr>
            <a:xfrm>
              <a:off x="688181" y="3488542"/>
              <a:ext cx="78581" cy="7858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30" name="组合 29"/>
          <p:cNvGrpSpPr/>
          <p:nvPr/>
        </p:nvGrpSpPr>
        <p:grpSpPr>
          <a:xfrm>
            <a:off x="14635857" y="3839165"/>
            <a:ext cx="2932491" cy="709938"/>
            <a:chOff x="688181" y="3283744"/>
            <a:chExt cx="2932491" cy="709938"/>
          </a:xfrm>
        </p:grpSpPr>
        <p:sp>
          <p:nvSpPr>
            <p:cNvPr id="31" name="文本框 30"/>
            <p:cNvSpPr txBox="1"/>
            <p:nvPr/>
          </p:nvSpPr>
          <p:spPr>
            <a:xfrm>
              <a:off x="922497" y="3283744"/>
              <a:ext cx="2698175" cy="709938"/>
            </a:xfrm>
            <a:prstGeom prst="rect">
              <a:avLst/>
            </a:prstGeom>
            <a:noFill/>
          </p:spPr>
          <p:txBody>
            <a:bodyPr wrap="none" rtlCol="0">
              <a:spAutoFit/>
            </a:bodyPr>
            <a:lstStyle/>
            <a:p>
              <a:pPr>
                <a:lnSpc>
                  <a:spcPct val="150000"/>
                </a:lnSpc>
              </a:pPr>
              <a:r>
                <a:rPr lang="zh-CN" altLang="en-US"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rPr>
                <a:t>创始团队曾孵化亿图产品，深耕</a:t>
              </a:r>
              <a:endParaRPr lang="en-US" altLang="zh-CN"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endParaRPr>
            </a:p>
            <a:p>
              <a:pPr>
                <a:lnSpc>
                  <a:spcPct val="150000"/>
                </a:lnSpc>
              </a:pPr>
              <a:r>
                <a:rPr lang="zh-CN" altLang="en-US"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rPr>
                <a:t>绘图创意领域十余年</a:t>
              </a:r>
            </a:p>
          </p:txBody>
        </p:sp>
        <p:sp>
          <p:nvSpPr>
            <p:cNvPr id="32" name="椭圆 31"/>
            <p:cNvSpPr/>
            <p:nvPr/>
          </p:nvSpPr>
          <p:spPr>
            <a:xfrm>
              <a:off x="688181" y="3482836"/>
              <a:ext cx="78581" cy="7858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33" name="组合 32"/>
          <p:cNvGrpSpPr/>
          <p:nvPr/>
        </p:nvGrpSpPr>
        <p:grpSpPr>
          <a:xfrm>
            <a:off x="14635857" y="4610649"/>
            <a:ext cx="2393882" cy="386773"/>
            <a:chOff x="688181" y="3283744"/>
            <a:chExt cx="2393882" cy="386773"/>
          </a:xfrm>
        </p:grpSpPr>
        <p:sp>
          <p:nvSpPr>
            <p:cNvPr id="34" name="文本框 33"/>
            <p:cNvSpPr txBox="1"/>
            <p:nvPr/>
          </p:nvSpPr>
          <p:spPr>
            <a:xfrm>
              <a:off x="922497" y="3283744"/>
              <a:ext cx="2159566" cy="386773"/>
            </a:xfrm>
            <a:prstGeom prst="rect">
              <a:avLst/>
            </a:prstGeom>
            <a:noFill/>
          </p:spPr>
          <p:txBody>
            <a:bodyPr wrap="none" rtlCol="0">
              <a:spAutoFit/>
            </a:bodyPr>
            <a:lstStyle/>
            <a:p>
              <a:pPr>
                <a:lnSpc>
                  <a:spcPct val="150000"/>
                </a:lnSpc>
              </a:pPr>
              <a:r>
                <a:rPr lang="zh-CN" altLang="en-US" sz="1400" dirty="0">
                  <a:solidFill>
                    <a:srgbClr val="CCCCCC"/>
                  </a:solidFill>
                  <a:latin typeface="OPPOSans R" panose="00020600040101010101" pitchFamily="18" charset="-122"/>
                  <a:ea typeface="OPPOSans R" panose="00020600040101010101" pitchFamily="18" charset="-122"/>
                  <a:cs typeface="OPPOSans R" panose="00020600040101010101" pitchFamily="18" charset="-122"/>
                </a:rPr>
                <a:t>服务过国内知名大型企业</a:t>
              </a:r>
            </a:p>
          </p:txBody>
        </p:sp>
        <p:sp>
          <p:nvSpPr>
            <p:cNvPr id="35" name="椭圆 34"/>
            <p:cNvSpPr/>
            <p:nvPr/>
          </p:nvSpPr>
          <p:spPr>
            <a:xfrm>
              <a:off x="688181" y="3477130"/>
              <a:ext cx="78581" cy="7858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POSans R" panose="00020600040101010101" pitchFamily="18" charset="-122"/>
                <a:ea typeface="OPPOSans R" panose="00020600040101010101" pitchFamily="18" charset="-122"/>
                <a:cs typeface="OPPOSans R" panose="00020600040101010101" pitchFamily="18" charset="-122"/>
              </a:endParaRPr>
            </a:p>
          </p:txBody>
        </p:sp>
      </p:grpSp>
      <p:sp>
        <p:nvSpPr>
          <p:cNvPr id="4" name="文本框 3"/>
          <p:cNvSpPr txBox="1"/>
          <p:nvPr/>
        </p:nvSpPr>
        <p:spPr>
          <a:xfrm>
            <a:off x="1895793" y="1547296"/>
            <a:ext cx="8400415" cy="645160"/>
          </a:xfrm>
          <a:prstGeom prst="rect">
            <a:avLst/>
          </a:prstGeom>
          <a:noFill/>
        </p:spPr>
        <p:txBody>
          <a:bodyPr wrap="square" rtlCol="0">
            <a:spAutoFit/>
          </a:bodyPr>
          <a:lstStyle>
            <a:defPPr>
              <a:defRPr lang="zh-CN"/>
            </a:defPPr>
            <a:lvl1pPr>
              <a:defRPr kumimoji="1" sz="3600" b="1">
                <a:latin typeface="微软雅黑" panose="020B0503020204020204" pitchFamily="34" charset="-122"/>
                <a:ea typeface="微软雅黑" panose="020B0503020204020204" pitchFamily="34" charset="-122"/>
              </a:defRPr>
            </a:lvl1pPr>
          </a:lstStyle>
          <a:p>
            <a:pPr algn="ctr"/>
            <a:r>
              <a:rPr lang="zh-CN" altLang="en-US" dirty="0">
                <a:solidFill>
                  <a:schemeClr val="bg1"/>
                </a:solidFill>
              </a:rPr>
              <a:t>为什么选择</a:t>
            </a:r>
            <a:r>
              <a:rPr lang="en-US" altLang="zh-CN" dirty="0" err="1">
                <a:solidFill>
                  <a:schemeClr val="bg1"/>
                </a:solidFill>
              </a:rPr>
              <a:t>Pixso</a:t>
            </a:r>
            <a:endParaRPr lang="en-US" altLang="zh-CN" dirty="0">
              <a:solidFill>
                <a:schemeClr val="bg1"/>
              </a:solidFill>
            </a:endParaRPr>
          </a:p>
        </p:txBody>
      </p:sp>
      <p:sp>
        <p:nvSpPr>
          <p:cNvPr id="5" name="文本框 4"/>
          <p:cNvSpPr txBox="1"/>
          <p:nvPr/>
        </p:nvSpPr>
        <p:spPr>
          <a:xfrm>
            <a:off x="3551892" y="2250967"/>
            <a:ext cx="5123089" cy="337185"/>
          </a:xfrm>
          <a:prstGeom prst="rect">
            <a:avLst/>
          </a:prstGeom>
          <a:noFill/>
        </p:spPr>
        <p:txBody>
          <a:bodyPr wrap="square" rtlCol="0" anchor="t">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更专业、更高效、更安全</a:t>
            </a:r>
          </a:p>
        </p:txBody>
      </p:sp>
      <p:pic>
        <p:nvPicPr>
          <p:cNvPr id="10" name="图片 9" descr="画着卡通图案&#10;&#10;中度可信度描述已自动生成"/>
          <p:cNvPicPr>
            <a:picLocks noChangeAspect="1"/>
          </p:cNvPicPr>
          <p:nvPr/>
        </p:nvPicPr>
        <p:blipFill>
          <a:blip r:embed="rId3"/>
          <a:stretch>
            <a:fillRect/>
          </a:stretch>
        </p:blipFill>
        <p:spPr>
          <a:xfrm>
            <a:off x="5456779" y="945706"/>
            <a:ext cx="1278442" cy="418399"/>
          </a:xfrm>
          <a:prstGeom prst="rect">
            <a:avLst/>
          </a:prstGeom>
        </p:spPr>
      </p:pic>
      <p:pic>
        <p:nvPicPr>
          <p:cNvPr id="6" name="图片 5" descr="文本&#10;&#10;描述已自动生成">
            <a:extLst>
              <a:ext uri="{FF2B5EF4-FFF2-40B4-BE49-F238E27FC236}">
                <a16:creationId xmlns:a16="http://schemas.microsoft.com/office/drawing/2014/main" id="{E438B396-A287-CB69-A808-EB4B6187F551}"/>
              </a:ext>
            </a:extLst>
          </p:cNvPr>
          <p:cNvPicPr>
            <a:picLocks noChangeAspect="1"/>
          </p:cNvPicPr>
          <p:nvPr/>
        </p:nvPicPr>
        <p:blipFill>
          <a:blip r:embed="rId4"/>
          <a:stretch>
            <a:fillRect/>
          </a:stretch>
        </p:blipFill>
        <p:spPr>
          <a:xfrm>
            <a:off x="513782" y="421806"/>
            <a:ext cx="1524352" cy="4150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1864995" y="896620"/>
            <a:ext cx="8434705" cy="460375"/>
          </a:xfrm>
          <a:prstGeom prst="rect">
            <a:avLst/>
          </a:prstGeom>
          <a:noFill/>
        </p:spPr>
        <p:txBody>
          <a:bodyPr wrap="square">
            <a:spAutoFit/>
          </a:bodyPr>
          <a:lstStyle>
            <a:defPPr>
              <a:defRPr lang="zh-CN"/>
            </a:defPPr>
            <a:lvl1pPr>
              <a:lnSpc>
                <a:spcPct val="150000"/>
              </a:lnSpc>
              <a:defRPr b="0" i="0">
                <a:solidFill>
                  <a:srgbClr val="444444"/>
                </a:solidFill>
                <a:effectLst/>
                <a:latin typeface="Noto Sans SC"/>
              </a:defRPr>
            </a:lvl1pPr>
          </a:lstStyle>
          <a:p>
            <a:pPr algn="ctr"/>
            <a:r>
              <a:rPr lang="zh-CN" altLang="en-US" sz="1600" dirty="0">
                <a:latin typeface="微软雅黑" panose="020B0503020204020204" pitchFamily="34" charset="-122"/>
                <a:ea typeface="微软雅黑" panose="020B0503020204020204" pitchFamily="34" charset="-122"/>
              </a:rPr>
              <a:t>国产中文软件，更适应本土业务场景</a:t>
            </a:r>
          </a:p>
        </p:txBody>
      </p:sp>
      <p:sp>
        <p:nvSpPr>
          <p:cNvPr id="3" name="标题 2"/>
          <p:cNvSpPr>
            <a:spLocks noGrp="1"/>
          </p:cNvSpPr>
          <p:nvPr>
            <p:ph type="title"/>
          </p:nvPr>
        </p:nvSpPr>
        <p:spPr>
          <a:xfrm>
            <a:off x="587229" y="365126"/>
            <a:ext cx="11073468" cy="507329"/>
          </a:xfrm>
        </p:spPr>
        <p:txBody>
          <a:bodyPr/>
          <a:lstStyle/>
          <a:p>
            <a:pPr algn="ctr"/>
            <a:r>
              <a:rPr lang="en-US" altLang="zh-CN" dirty="0" err="1"/>
              <a:t>Pixso</a:t>
            </a:r>
            <a:r>
              <a:rPr lang="zh-CN" altLang="en-US" dirty="0" err="1"/>
              <a:t>海外竞品</a:t>
            </a:r>
            <a:r>
              <a:rPr lang="zh-CN" altLang="en-US" dirty="0"/>
              <a:t>对比</a:t>
            </a:r>
          </a:p>
        </p:txBody>
      </p:sp>
      <p:pic>
        <p:nvPicPr>
          <p:cNvPr id="6" name="图片 5"/>
          <p:cNvPicPr/>
          <p:nvPr/>
        </p:nvPicPr>
        <p:blipFill>
          <a:blip r:embed="rId3"/>
          <a:stretch>
            <a:fillRect/>
          </a:stretch>
        </p:blipFill>
        <p:spPr>
          <a:xfrm>
            <a:off x="2146199" y="1606550"/>
            <a:ext cx="7878074" cy="48863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形用户界面, 应用程序&#10;&#10;描述已自动生成"/>
          <p:cNvPicPr>
            <a:picLocks noChangeAspect="1"/>
          </p:cNvPicPr>
          <p:nvPr/>
        </p:nvPicPr>
        <p:blipFill>
          <a:blip r:embed="rId2"/>
          <a:stretch>
            <a:fillRect/>
          </a:stretch>
        </p:blipFill>
        <p:spPr>
          <a:xfrm>
            <a:off x="-363793" y="-409268"/>
            <a:ext cx="12919587" cy="7267268"/>
          </a:xfrm>
          <a:prstGeom prst="rect">
            <a:avLst/>
          </a:prstGeom>
        </p:spPr>
      </p:pic>
      <p:pic>
        <p:nvPicPr>
          <p:cNvPr id="8" name="图片 7" descr="C:/Users/Ethan/AppData/Local/Temp/picturecompress_20211230105440/output_4.pngoutput_4"/>
          <p:cNvPicPr>
            <a:picLocks noChangeAspect="1"/>
          </p:cNvPicPr>
          <p:nvPr/>
        </p:nvPicPr>
        <p:blipFill>
          <a:blip r:embed="rId3" cstate="print"/>
          <a:stretch>
            <a:fillRect/>
          </a:stretch>
        </p:blipFill>
        <p:spPr>
          <a:xfrm>
            <a:off x="12997541" y="-379264"/>
            <a:ext cx="9396015" cy="4487861"/>
          </a:xfrm>
          <a:prstGeom prst="rect">
            <a:avLst/>
          </a:prstGeom>
        </p:spPr>
      </p:pic>
      <p:sp>
        <p:nvSpPr>
          <p:cNvPr id="19" name="文本框 18"/>
          <p:cNvSpPr txBox="1"/>
          <p:nvPr/>
        </p:nvSpPr>
        <p:spPr>
          <a:xfrm>
            <a:off x="1895793" y="1305399"/>
            <a:ext cx="8400415" cy="645160"/>
          </a:xfrm>
          <a:prstGeom prst="rect">
            <a:avLst/>
          </a:prstGeom>
          <a:noFill/>
        </p:spPr>
        <p:txBody>
          <a:bodyPr wrap="square" rtlCol="0">
            <a:spAutoFit/>
          </a:bodyPr>
          <a:lstStyle>
            <a:defPPr>
              <a:defRPr lang="zh-CN"/>
            </a:defPPr>
            <a:lvl1pPr>
              <a:defRPr kumimoji="1" sz="3600" b="1">
                <a:latin typeface="微软雅黑" panose="020B0503020204020204" pitchFamily="34" charset="-122"/>
                <a:ea typeface="微软雅黑" panose="020B0503020204020204" pitchFamily="34" charset="-122"/>
              </a:defRPr>
            </a:lvl1pPr>
          </a:lstStyle>
          <a:p>
            <a:pPr algn="ctr"/>
            <a:r>
              <a:rPr lang="zh-CN" altLang="en-US" dirty="0">
                <a:solidFill>
                  <a:schemeClr val="bg1"/>
                </a:solidFill>
              </a:rPr>
              <a:t>新一代产品设计协作工具</a:t>
            </a:r>
          </a:p>
        </p:txBody>
      </p:sp>
      <p:sp>
        <p:nvSpPr>
          <p:cNvPr id="20" name="文本框 19"/>
          <p:cNvSpPr txBox="1"/>
          <p:nvPr/>
        </p:nvSpPr>
        <p:spPr>
          <a:xfrm>
            <a:off x="3551892" y="2009070"/>
            <a:ext cx="5123089" cy="338554"/>
          </a:xfrm>
          <a:prstGeom prst="rect">
            <a:avLst/>
          </a:prstGeom>
          <a:noFill/>
        </p:spPr>
        <p:txBody>
          <a:bodyPr wrap="square" rtlCol="0" anchor="t">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重塑产品设计工作流程，全面提高工作效率</a:t>
            </a:r>
          </a:p>
        </p:txBody>
      </p:sp>
      <p:pic>
        <p:nvPicPr>
          <p:cNvPr id="15" name="图片 14" descr="画着卡通图案&#10;&#10;中度可信度描述已自动生成"/>
          <p:cNvPicPr>
            <a:picLocks noChangeAspect="1"/>
          </p:cNvPicPr>
          <p:nvPr/>
        </p:nvPicPr>
        <p:blipFill>
          <a:blip r:embed="rId4"/>
          <a:stretch>
            <a:fillRect/>
          </a:stretch>
        </p:blipFill>
        <p:spPr>
          <a:xfrm>
            <a:off x="5356328" y="481196"/>
            <a:ext cx="1470324" cy="4811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C:/Users/Ethan/AppData/Local/Temp/picturecompress_20211230105440/output_45.jpgoutput_45"/>
          <p:cNvPicPr>
            <a:picLocks noChangeAspect="1"/>
          </p:cNvPicPr>
          <p:nvPr/>
        </p:nvPicPr>
        <p:blipFill rotWithShape="1">
          <a:blip r:embed="rId2" cstate="print"/>
          <a:srcRect/>
          <a:stretch>
            <a:fillRect/>
          </a:stretch>
        </p:blipFill>
        <p:spPr>
          <a:xfrm>
            <a:off x="6115049" y="-1788"/>
            <a:ext cx="6096001" cy="6859788"/>
          </a:xfrm>
          <a:prstGeom prst="rect">
            <a:avLst/>
          </a:prstGeom>
        </p:spPr>
      </p:pic>
      <p:sp>
        <p:nvSpPr>
          <p:cNvPr id="49" name="矩形 48"/>
          <p:cNvSpPr/>
          <p:nvPr/>
        </p:nvSpPr>
        <p:spPr>
          <a:xfrm>
            <a:off x="6096000" y="0"/>
            <a:ext cx="6115050" cy="6858000"/>
          </a:xfrm>
          <a:prstGeom prst="rect">
            <a:avLst/>
          </a:prstGeom>
          <a:gradFill>
            <a:gsLst>
              <a:gs pos="56000">
                <a:schemeClr val="tx1"/>
              </a:gs>
              <a:gs pos="100000">
                <a:schemeClr val="tx1">
                  <a:lumMod val="85000"/>
                  <a:lumOff val="15000"/>
                  <a:alpha val="4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010400" y="4403653"/>
            <a:ext cx="2032000" cy="10179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1500" y="1480540"/>
            <a:ext cx="6038304" cy="1038746"/>
          </a:xfrm>
          <a:prstGeom prst="rect">
            <a:avLst/>
          </a:prstGeom>
          <a:noFill/>
        </p:spPr>
        <p:txBody>
          <a:bodyPr wrap="square" rtlCol="0">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rPr>
              <a:t>深圳市博思云创科技有限公司</a:t>
            </a:r>
            <a:endParaRPr lang="en-GB" altLang="zh-CN" sz="1700" dirty="0"/>
          </a:p>
          <a:p>
            <a:pPr algn="just">
              <a:lnSpc>
                <a:spcPct val="150000"/>
              </a:lnSpc>
            </a:pPr>
            <a:r>
              <a:rPr lang="en-US" altLang="zh-CN" sz="1700" dirty="0"/>
              <a:t>       </a:t>
            </a:r>
            <a:endParaRPr lang="zh-CN" altLang="en-US" sz="1700" dirty="0"/>
          </a:p>
        </p:txBody>
      </p:sp>
      <p:sp>
        <p:nvSpPr>
          <p:cNvPr id="17" name="文本框 16"/>
          <p:cNvSpPr txBox="1"/>
          <p:nvPr/>
        </p:nvSpPr>
        <p:spPr>
          <a:xfrm>
            <a:off x="12791388" y="4080207"/>
            <a:ext cx="3971205" cy="2317879"/>
          </a:xfrm>
          <a:prstGeom prst="rect">
            <a:avLst/>
          </a:prstGeom>
          <a:noFill/>
        </p:spPr>
        <p:txBody>
          <a:bodyPr wrap="square">
            <a:spAutoFit/>
          </a:bodyPr>
          <a:lstStyle/>
          <a:p>
            <a:pPr algn="just">
              <a:lnSpc>
                <a:spcPct val="150000"/>
              </a:lnSpc>
            </a:pPr>
            <a:r>
              <a:rPr lang="en-GB" altLang="zh-CN" sz="1400" dirty="0" err="1">
                <a:solidFill>
                  <a:schemeClr val="bg1"/>
                </a:solidFill>
                <a:latin typeface="微软雅黑 Light" panose="020B0502040204020203" pitchFamily="34" charset="-122"/>
                <a:ea typeface="微软雅黑 Light" panose="020B0502040204020203" pitchFamily="34" charset="-122"/>
              </a:rPr>
              <a:t>BoardMix</a:t>
            </a:r>
            <a:r>
              <a:rPr lang="zh-CN" altLang="en-US" sz="1400" dirty="0">
                <a:solidFill>
                  <a:schemeClr val="bg1"/>
                </a:solidFill>
                <a:latin typeface="微软雅黑 Light" panose="020B0502040204020203" pitchFamily="34" charset="-122"/>
                <a:ea typeface="微软雅黑 Light" panose="020B0502040204020203" pitchFamily="34" charset="-122"/>
              </a:rPr>
              <a:t>作为数字化多人在线实时协作平台，集思维导图、流程图、多种创意表达绘图工具于一体，打通协作成员之间的可视化捕捉灵感、创意表达、实时演示、高效协作整条链路，以“自由创作”“社区驱动”“实时协作”“开放”为核心设计理念，聚焦多人协作下的场景解决方案，加快团队之间的信息流转，降低协作成本，提高业务效率。</a:t>
            </a:r>
          </a:p>
        </p:txBody>
      </p:sp>
      <p:sp>
        <p:nvSpPr>
          <p:cNvPr id="2" name="矩形 1"/>
          <p:cNvSpPr/>
          <p:nvPr/>
        </p:nvSpPr>
        <p:spPr>
          <a:xfrm>
            <a:off x="6884974" y="2435127"/>
            <a:ext cx="4766151" cy="1726178"/>
          </a:xfrm>
          <a:prstGeom prst="rect">
            <a:avLst/>
          </a:prstGeom>
        </p:spPr>
        <p:txBody>
          <a:bodyPr wrap="square">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根据创始团队在协同办公领域多年的行业经验以及在众多客户中的落地实践，拥有强大的绘图创意相关的图形设计算法、实时协同技术，进而孵化了</a:t>
            </a:r>
            <a:r>
              <a:rPr lang="en-GB" altLang="zh-CN" sz="1200" dirty="0">
                <a:solidFill>
                  <a:schemeClr val="bg1"/>
                </a:solidFill>
                <a:latin typeface="微软雅黑" panose="020B0503020204020204" pitchFamily="34" charset="-122"/>
                <a:ea typeface="微软雅黑" panose="020B0503020204020204" pitchFamily="34" charset="-122"/>
              </a:rPr>
              <a:t>Pixso</a:t>
            </a:r>
            <a:r>
              <a:rPr lang="zh-CN" altLang="en-US" sz="1200" dirty="0">
                <a:solidFill>
                  <a:schemeClr val="bg1"/>
                </a:solidFill>
                <a:latin typeface="微软雅黑" panose="020B0503020204020204" pitchFamily="34" charset="-122"/>
                <a:ea typeface="微软雅黑" panose="020B0503020204020204" pitchFamily="34" charset="-122"/>
              </a:rPr>
              <a:t>和</a:t>
            </a:r>
            <a:r>
              <a:rPr lang="en-GB" altLang="zh-CN" sz="1200" dirty="0">
                <a:solidFill>
                  <a:schemeClr val="bg1"/>
                </a:solidFill>
                <a:latin typeface="微软雅黑" panose="020B0503020204020204" pitchFamily="34" charset="-122"/>
                <a:ea typeface="微软雅黑" panose="020B0503020204020204" pitchFamily="34" charset="-122"/>
              </a:rPr>
              <a:t>BoardMix</a:t>
            </a:r>
            <a:r>
              <a:rPr lang="zh-CN" altLang="en-US" sz="1200" dirty="0">
                <a:solidFill>
                  <a:schemeClr val="bg1"/>
                </a:solidFill>
                <a:latin typeface="微软雅黑" panose="020B0503020204020204" pitchFamily="34" charset="-122"/>
                <a:ea typeface="微软雅黑" panose="020B0503020204020204" pitchFamily="34" charset="-122"/>
              </a:rPr>
              <a:t>两款极具竞争力的产品，我们是一只富有激情且创意无限的团队，在企业数字化转型的浪潮中，我们秉承专注、开放、进取的核心价值观，希望赋予企业好用的数字化产品，同时希望能帮助企业构建高效的、新型的、协同的工作方式。</a:t>
            </a:r>
          </a:p>
        </p:txBody>
      </p:sp>
      <p:sp>
        <p:nvSpPr>
          <p:cNvPr id="3" name="矩形 2"/>
          <p:cNvSpPr/>
          <p:nvPr/>
        </p:nvSpPr>
        <p:spPr>
          <a:xfrm>
            <a:off x="763209" y="2536688"/>
            <a:ext cx="4460174" cy="1449179"/>
          </a:xfrm>
          <a:prstGeom prst="rect">
            <a:avLst/>
          </a:prstGeom>
        </p:spPr>
        <p:txBody>
          <a:bodyPr wrap="square">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成立于</a:t>
            </a:r>
            <a:r>
              <a:rPr lang="en-US" altLang="zh-CN" sz="1200" dirty="0">
                <a:latin typeface="微软雅黑" panose="020B0503020204020204" pitchFamily="34" charset="-122"/>
                <a:ea typeface="微软雅黑" panose="020B0503020204020204" pitchFamily="34" charset="-122"/>
              </a:rPr>
              <a:t>2021</a:t>
            </a:r>
            <a:r>
              <a:rPr lang="zh-CN" altLang="en-US" sz="1200" dirty="0">
                <a:latin typeface="微软雅黑" panose="020B0503020204020204" pitchFamily="34" charset="-122"/>
                <a:ea typeface="微软雅黑" panose="020B0503020204020204" pitchFamily="34" charset="-122"/>
              </a:rPr>
              <a:t>年，由数字创意软件</a:t>
            </a:r>
            <a:r>
              <a:rPr lang="en-GB"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股上市企业万兴科技（</a:t>
            </a:r>
            <a:r>
              <a:rPr lang="en-US" altLang="zh-CN" sz="1200" dirty="0">
                <a:latin typeface="微软雅黑" panose="020B0503020204020204" pitchFamily="34" charset="-122"/>
                <a:ea typeface="微软雅黑" panose="020B0503020204020204" pitchFamily="34" charset="-122"/>
              </a:rPr>
              <a:t>300624.</a:t>
            </a:r>
            <a:r>
              <a:rPr lang="en-GB" altLang="zh-CN" sz="1200" dirty="0">
                <a:latin typeface="微软雅黑" panose="020B0503020204020204" pitchFamily="34" charset="-122"/>
                <a:ea typeface="微软雅黑" panose="020B0503020204020204" pitchFamily="34" charset="-122"/>
              </a:rPr>
              <a:t>SZ</a:t>
            </a:r>
            <a:r>
              <a:rPr lang="zh-CN" altLang="en-GB"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孵化并领投，创始团队来自深圳亿图软件，曾成功研发亿图图示，</a:t>
            </a:r>
            <a:r>
              <a:rPr lang="en-US" altLang="zh-CN" sz="1200" dirty="0" err="1">
                <a:latin typeface="微软雅黑" panose="020B0503020204020204" pitchFamily="34" charset="-122"/>
                <a:ea typeface="微软雅黑" panose="020B0503020204020204" pitchFamily="34" charset="-122"/>
              </a:rPr>
              <a:t>MindMaster</a:t>
            </a:r>
            <a:r>
              <a:rPr lang="zh-CN" altLang="en-US" sz="1200" dirty="0">
                <a:latin typeface="微软雅黑" panose="020B0503020204020204" pitchFamily="34" charset="-122"/>
                <a:ea typeface="微软雅黑" panose="020B0503020204020204" pitchFamily="34" charset="-122"/>
              </a:rPr>
              <a:t>图形类效率产品，目前公司两款核心产品</a:t>
            </a:r>
            <a:r>
              <a:rPr lang="en-GB" altLang="zh-CN" sz="1200" dirty="0">
                <a:latin typeface="微软雅黑" panose="020B0503020204020204" pitchFamily="34" charset="-122"/>
                <a:ea typeface="微软雅黑" panose="020B0503020204020204" pitchFamily="34" charset="-122"/>
              </a:rPr>
              <a:t>Pixso</a:t>
            </a:r>
            <a:r>
              <a:rPr lang="zh-CN" altLang="en-US" sz="1200" dirty="0">
                <a:latin typeface="微软雅黑" panose="020B0503020204020204" pitchFamily="34" charset="-122"/>
                <a:ea typeface="微软雅黑" panose="020B0503020204020204" pitchFamily="34" charset="-122"/>
              </a:rPr>
              <a:t>和</a:t>
            </a:r>
            <a:r>
              <a:rPr lang="en-GB" altLang="zh-CN" sz="1200" dirty="0">
                <a:latin typeface="微软雅黑" panose="020B0503020204020204" pitchFamily="34" charset="-122"/>
                <a:ea typeface="微软雅黑" panose="020B0503020204020204" pitchFamily="34" charset="-122"/>
              </a:rPr>
              <a:t>BoardMix</a:t>
            </a:r>
            <a:r>
              <a:rPr lang="zh-CN" altLang="en-US" sz="1200" dirty="0">
                <a:latin typeface="微软雅黑" panose="020B0503020204020204" pitchFamily="34" charset="-122"/>
                <a:ea typeface="微软雅黑" panose="020B0503020204020204" pitchFamily="34" charset="-122"/>
              </a:rPr>
              <a:t>均聚焦在协同办公领域，为企业降本增效提供高效生产力工具。</a:t>
            </a:r>
          </a:p>
        </p:txBody>
      </p:sp>
      <p:pic>
        <p:nvPicPr>
          <p:cNvPr id="18" name="图片 17" descr="C:/Users/Ethan/AppData/Local/Temp/picturecompress_20211230105440/output_47.pngoutput_47"/>
          <p:cNvPicPr>
            <a:picLocks noChangeAspect="1"/>
          </p:cNvPicPr>
          <p:nvPr/>
        </p:nvPicPr>
        <p:blipFill>
          <a:blip r:embed="rId3" cstate="print"/>
          <a:stretch>
            <a:fillRect/>
          </a:stretch>
        </p:blipFill>
        <p:spPr>
          <a:xfrm>
            <a:off x="138710" y="4287098"/>
            <a:ext cx="5389473" cy="2574199"/>
          </a:xfrm>
          <a:prstGeom prst="rect">
            <a:avLst/>
          </a:prstGeom>
        </p:spPr>
      </p:pic>
      <p:sp>
        <p:nvSpPr>
          <p:cNvPr id="26" name="矩形 25"/>
          <p:cNvSpPr/>
          <p:nvPr/>
        </p:nvSpPr>
        <p:spPr>
          <a:xfrm>
            <a:off x="6962362" y="1284960"/>
            <a:ext cx="4493538" cy="1005788"/>
          </a:xfrm>
          <a:prstGeom prst="rect">
            <a:avLst/>
          </a:prstGeom>
        </p:spPr>
        <p:txBody>
          <a:bodyPr wrap="none">
            <a:spAutoFit/>
          </a:bodyPr>
          <a:lstStyle/>
          <a:p>
            <a:pPr algn="ctr">
              <a:lnSpc>
                <a:spcPct val="130000"/>
              </a:lnSpc>
            </a:pPr>
            <a:r>
              <a:rPr lang="zh-CN" altLang="en-US" sz="2400" b="1" dirty="0">
                <a:solidFill>
                  <a:srgbClr val="FFFFFF"/>
                </a:solidFill>
                <a:latin typeface="微软雅黑" panose="020B0503020204020204" pitchFamily="34" charset="-122"/>
                <a:ea typeface="微软雅黑" panose="020B0503020204020204" pitchFamily="34" charset="-122"/>
              </a:rPr>
              <a:t>在数字化时代</a:t>
            </a:r>
            <a:endParaRPr lang="en-US" altLang="zh-CN" sz="2400" b="1" dirty="0">
              <a:solidFill>
                <a:srgbClr val="FFFFFF"/>
              </a:solidFill>
              <a:latin typeface="微软雅黑" panose="020B0503020204020204" pitchFamily="34" charset="-122"/>
              <a:ea typeface="微软雅黑" panose="020B0503020204020204" pitchFamily="34" charset="-122"/>
            </a:endParaRPr>
          </a:p>
          <a:p>
            <a:pPr algn="ctr">
              <a:lnSpc>
                <a:spcPct val="130000"/>
              </a:lnSpc>
            </a:pPr>
            <a:r>
              <a:rPr lang="zh-CN" altLang="en-US" sz="2400" b="1" dirty="0">
                <a:solidFill>
                  <a:srgbClr val="FFFFFF"/>
                </a:solidFill>
                <a:latin typeface="微软雅黑" panose="020B0503020204020204" pitchFamily="34" charset="-122"/>
                <a:ea typeface="微软雅黑" panose="020B0503020204020204" pitchFamily="34" charset="-122"/>
              </a:rPr>
              <a:t>为创意需求提供先进生产力工具</a:t>
            </a:r>
            <a:endParaRPr lang="zh-CN" altLang="en-US" sz="2400" dirty="0">
              <a:latin typeface="微软雅黑" panose="020B0503020204020204" pitchFamily="34" charset="-122"/>
              <a:ea typeface="微软雅黑" panose="020B0503020204020204" pitchFamily="34" charset="-122"/>
            </a:endParaRPr>
          </a:p>
        </p:txBody>
      </p:sp>
      <p:sp>
        <p:nvSpPr>
          <p:cNvPr id="7" name="圆角矩形 6"/>
          <p:cNvSpPr/>
          <p:nvPr/>
        </p:nvSpPr>
        <p:spPr>
          <a:xfrm>
            <a:off x="7010400" y="5544114"/>
            <a:ext cx="2032000" cy="10179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a:off x="9423400" y="5544113"/>
            <a:ext cx="2032000" cy="10179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483194" y="5664170"/>
            <a:ext cx="3432042" cy="872445"/>
            <a:chOff x="8029909" y="4630265"/>
            <a:chExt cx="3432042" cy="872445"/>
          </a:xfrm>
        </p:grpSpPr>
        <p:pic>
          <p:nvPicPr>
            <p:cNvPr id="71" name="图片 70"/>
            <p:cNvPicPr>
              <a:picLocks noChangeAspect="1"/>
            </p:cNvPicPr>
            <p:nvPr/>
          </p:nvPicPr>
          <p:blipFill>
            <a:blip r:embed="rId4" cstate="print"/>
            <a:stretch>
              <a:fillRect/>
            </a:stretch>
          </p:blipFill>
          <p:spPr>
            <a:xfrm>
              <a:off x="8388517" y="4630265"/>
              <a:ext cx="399090" cy="399090"/>
            </a:xfrm>
            <a:prstGeom prst="rect">
              <a:avLst/>
            </a:prstGeom>
          </p:spPr>
        </p:pic>
        <p:pic>
          <p:nvPicPr>
            <p:cNvPr id="72" name="图片 71"/>
            <p:cNvPicPr>
              <a:picLocks noChangeAspect="1"/>
            </p:cNvPicPr>
            <p:nvPr/>
          </p:nvPicPr>
          <p:blipFill>
            <a:blip r:embed="rId5" cstate="print"/>
            <a:stretch>
              <a:fillRect/>
            </a:stretch>
          </p:blipFill>
          <p:spPr>
            <a:xfrm>
              <a:off x="10795307" y="4630265"/>
              <a:ext cx="399090" cy="399090"/>
            </a:xfrm>
            <a:prstGeom prst="rect">
              <a:avLst/>
            </a:prstGeom>
          </p:spPr>
        </p:pic>
        <p:sp>
          <p:nvSpPr>
            <p:cNvPr id="73" name="矩形 72"/>
            <p:cNvSpPr/>
            <p:nvPr/>
          </p:nvSpPr>
          <p:spPr>
            <a:xfrm>
              <a:off x="8029909" y="5102600"/>
              <a:ext cx="1160278" cy="400110"/>
            </a:xfrm>
            <a:prstGeom prst="rect">
              <a:avLst/>
            </a:prstGeom>
          </p:spPr>
          <p:txBody>
            <a:bodyPr wrap="square">
              <a:spAutoFit/>
            </a:bodyPr>
            <a:lstStyle/>
            <a:p>
              <a:pPr algn="ctr"/>
              <a:r>
                <a:rPr lang="en-US" altLang="zh-CN" sz="1000" dirty="0"/>
                <a:t>Pixso</a:t>
              </a:r>
            </a:p>
            <a:p>
              <a:pPr algn="ctr"/>
              <a:r>
                <a:rPr lang="zh-CN" altLang="en-US" sz="1000" dirty="0"/>
                <a:t>协同设计</a:t>
              </a:r>
            </a:p>
          </p:txBody>
        </p:sp>
        <p:sp>
          <p:nvSpPr>
            <p:cNvPr id="74" name="矩形 73"/>
            <p:cNvSpPr/>
            <p:nvPr/>
          </p:nvSpPr>
          <p:spPr>
            <a:xfrm>
              <a:off x="10550453" y="5102600"/>
              <a:ext cx="911498" cy="400110"/>
            </a:xfrm>
            <a:prstGeom prst="rect">
              <a:avLst/>
            </a:prstGeom>
          </p:spPr>
          <p:txBody>
            <a:bodyPr wrap="square">
              <a:spAutoFit/>
            </a:bodyPr>
            <a:lstStyle/>
            <a:p>
              <a:pPr algn="ctr"/>
              <a:r>
                <a:rPr lang="en-US" altLang="zh-CN" sz="1000" dirty="0" err="1"/>
                <a:t>BoardMix</a:t>
              </a:r>
              <a:endParaRPr lang="en-US" altLang="zh-CN" sz="1000" dirty="0"/>
            </a:p>
            <a:p>
              <a:pPr algn="ctr"/>
              <a:r>
                <a:rPr lang="zh-CN" altLang="en-US" sz="1000" dirty="0"/>
                <a:t>协同白板</a:t>
              </a:r>
            </a:p>
          </p:txBody>
        </p:sp>
      </p:grpSp>
      <p:pic>
        <p:nvPicPr>
          <p:cNvPr id="6" name="图片 5" descr="max"/>
          <p:cNvPicPr>
            <a:picLocks noChangeAspect="1"/>
          </p:cNvPicPr>
          <p:nvPr/>
        </p:nvPicPr>
        <p:blipFill>
          <a:blip r:embed="rId6"/>
          <a:stretch>
            <a:fillRect/>
          </a:stretch>
        </p:blipFill>
        <p:spPr>
          <a:xfrm>
            <a:off x="7850505" y="4647565"/>
            <a:ext cx="382270" cy="382270"/>
          </a:xfrm>
          <a:prstGeom prst="rect">
            <a:avLst/>
          </a:prstGeom>
        </p:spPr>
      </p:pic>
      <p:sp>
        <p:nvSpPr>
          <p:cNvPr id="9" name="圆角矩形 8"/>
          <p:cNvSpPr/>
          <p:nvPr/>
        </p:nvSpPr>
        <p:spPr>
          <a:xfrm>
            <a:off x="9443720" y="4403653"/>
            <a:ext cx="2032000" cy="10179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MicrosoftTeams-image"/>
          <p:cNvPicPr>
            <a:picLocks noChangeAspect="1"/>
          </p:cNvPicPr>
          <p:nvPr/>
        </p:nvPicPr>
        <p:blipFill>
          <a:blip r:embed="rId7"/>
          <a:stretch>
            <a:fillRect/>
          </a:stretch>
        </p:blipFill>
        <p:spPr>
          <a:xfrm>
            <a:off x="10257155" y="4624705"/>
            <a:ext cx="405130" cy="405130"/>
          </a:xfrm>
          <a:prstGeom prst="rect">
            <a:avLst/>
          </a:prstGeom>
        </p:spPr>
      </p:pic>
      <p:sp>
        <p:nvSpPr>
          <p:cNvPr id="10" name="文本框 9"/>
          <p:cNvSpPr txBox="1"/>
          <p:nvPr/>
        </p:nvSpPr>
        <p:spPr>
          <a:xfrm>
            <a:off x="9967595" y="5060950"/>
            <a:ext cx="961390" cy="245110"/>
          </a:xfrm>
          <a:prstGeom prst="rect">
            <a:avLst/>
          </a:prstGeom>
          <a:noFill/>
        </p:spPr>
        <p:txBody>
          <a:bodyPr wrap="square" rtlCol="0">
            <a:spAutoFit/>
          </a:bodyPr>
          <a:lstStyle/>
          <a:p>
            <a:r>
              <a:rPr lang="en-US" altLang="zh-CN" sz="1000">
                <a:latin typeface="微软雅黑" panose="020B0503020204020204" pitchFamily="34" charset="-122"/>
                <a:ea typeface="微软雅黑" panose="020B0503020204020204" pitchFamily="34" charset="-122"/>
              </a:rPr>
              <a:t>MindMaster</a:t>
            </a:r>
          </a:p>
        </p:txBody>
      </p:sp>
      <p:sp>
        <p:nvSpPr>
          <p:cNvPr id="13" name="文本框 12"/>
          <p:cNvSpPr txBox="1"/>
          <p:nvPr/>
        </p:nvSpPr>
        <p:spPr>
          <a:xfrm>
            <a:off x="7545705" y="5060950"/>
            <a:ext cx="961390" cy="245110"/>
          </a:xfrm>
          <a:prstGeom prst="rect">
            <a:avLst/>
          </a:prstGeom>
          <a:noFill/>
        </p:spPr>
        <p:txBody>
          <a:bodyPr wrap="square" rtlCol="0">
            <a:spAutoFit/>
          </a:bodyPr>
          <a:lstStyle/>
          <a:p>
            <a:pPr algn="ctr"/>
            <a:r>
              <a:rPr lang="zh-CN" altLang="en-US" sz="1000">
                <a:latin typeface="微软雅黑" panose="020B0503020204020204" pitchFamily="34" charset="-122"/>
                <a:ea typeface="微软雅黑" panose="020B0503020204020204" pitchFamily="34" charset="-122"/>
              </a:rPr>
              <a:t>亿图图示</a:t>
            </a:r>
          </a:p>
        </p:txBody>
      </p:sp>
      <p:pic>
        <p:nvPicPr>
          <p:cNvPr id="14" name="图片 13" descr="图标&#10;&#10;描述已自动生成"/>
          <p:cNvPicPr>
            <a:picLocks noChangeAspect="1"/>
          </p:cNvPicPr>
          <p:nvPr/>
        </p:nvPicPr>
        <p:blipFill>
          <a:blip r:embed="rId8"/>
          <a:stretch>
            <a:fillRect/>
          </a:stretch>
        </p:blipFill>
        <p:spPr>
          <a:xfrm>
            <a:off x="7832891" y="5645536"/>
            <a:ext cx="455805" cy="455805"/>
          </a:xfrm>
          <a:prstGeom prst="rect">
            <a:avLst/>
          </a:prstGeom>
        </p:spPr>
      </p:pic>
      <p:pic>
        <p:nvPicPr>
          <p:cNvPr id="11" name="图片 10"/>
          <p:cNvPicPr>
            <a:picLocks noChangeAspect="1"/>
          </p:cNvPicPr>
          <p:nvPr/>
        </p:nvPicPr>
        <p:blipFill>
          <a:blip r:embed="rId9"/>
          <a:stretch>
            <a:fillRect/>
          </a:stretch>
        </p:blipFill>
        <p:spPr>
          <a:xfrm>
            <a:off x="10231584" y="5645536"/>
            <a:ext cx="455805" cy="455805"/>
          </a:xfrm>
          <a:prstGeom prst="rect">
            <a:avLst/>
          </a:prstGeom>
        </p:spPr>
      </p:pic>
      <p:sp>
        <p:nvSpPr>
          <p:cNvPr id="15" name="文本框 14"/>
          <p:cNvSpPr txBox="1"/>
          <p:nvPr/>
        </p:nvSpPr>
        <p:spPr>
          <a:xfrm>
            <a:off x="5820937" y="-1193180"/>
            <a:ext cx="184731" cy="369332"/>
          </a:xfrm>
          <a:prstGeom prst="rect">
            <a:avLst/>
          </a:prstGeom>
          <a:noFill/>
        </p:spPr>
        <p:txBody>
          <a:bodyPr wrap="none" rtlCol="0">
            <a:spAutoFit/>
          </a:bodyPr>
          <a:lstStyle/>
          <a:p>
            <a:endParaRPr kumimoji="1" lang="zh-CN" altLang="en-US"/>
          </a:p>
        </p:txBody>
      </p:sp>
      <p:pic>
        <p:nvPicPr>
          <p:cNvPr id="20" name="图片 19" descr="电脑合成图&#10;&#10;低可信度描述已自动生成">
            <a:extLst>
              <a:ext uri="{FF2B5EF4-FFF2-40B4-BE49-F238E27FC236}">
                <a16:creationId xmlns:a16="http://schemas.microsoft.com/office/drawing/2014/main" id="{37BB1F2A-EDBF-C772-3CD6-0FD1A59BF6C2}"/>
              </a:ext>
            </a:extLst>
          </p:cNvPr>
          <p:cNvPicPr>
            <a:picLocks noChangeAspect="1"/>
          </p:cNvPicPr>
          <p:nvPr/>
        </p:nvPicPr>
        <p:blipFill>
          <a:blip r:embed="rId10"/>
          <a:stretch>
            <a:fillRect/>
          </a:stretch>
        </p:blipFill>
        <p:spPr>
          <a:xfrm>
            <a:off x="442828" y="423455"/>
            <a:ext cx="1389752" cy="378398"/>
          </a:xfrm>
          <a:prstGeom prst="rect">
            <a:avLst/>
          </a:prstGeom>
        </p:spPr>
      </p:pic>
      <p:pic>
        <p:nvPicPr>
          <p:cNvPr id="24" name="图片 23" descr="文本&#10;&#10;描述已自动生成">
            <a:extLst>
              <a:ext uri="{FF2B5EF4-FFF2-40B4-BE49-F238E27FC236}">
                <a16:creationId xmlns:a16="http://schemas.microsoft.com/office/drawing/2014/main" id="{7833C6CD-5AE2-4584-FE5B-D11BA860B2AF}"/>
              </a:ext>
            </a:extLst>
          </p:cNvPr>
          <p:cNvPicPr>
            <a:picLocks noChangeAspect="1"/>
          </p:cNvPicPr>
          <p:nvPr/>
        </p:nvPicPr>
        <p:blipFill>
          <a:blip r:embed="rId11"/>
          <a:stretch>
            <a:fillRect/>
          </a:stretch>
        </p:blipFill>
        <p:spPr>
          <a:xfrm>
            <a:off x="6636648" y="423455"/>
            <a:ext cx="1389752" cy="3783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6"/>
          <a:stretch>
            <a:fillRect/>
          </a:stretch>
        </p:blipFill>
        <p:spPr>
          <a:xfrm>
            <a:off x="1410018" y="5572125"/>
            <a:ext cx="2063115" cy="426720"/>
          </a:xfrm>
          <a:prstGeom prst="rect">
            <a:avLst/>
          </a:prstGeom>
        </p:spPr>
      </p:pic>
      <p:pic>
        <p:nvPicPr>
          <p:cNvPr id="12" name="图片 11" descr="C:/Users/Ethan/AppData/Local/Temp/picturecompress_20211230105440/output_51.pngoutput_51"/>
          <p:cNvPicPr>
            <a:picLocks noChangeAspect="1"/>
          </p:cNvPicPr>
          <p:nvPr/>
        </p:nvPicPr>
        <p:blipFill rotWithShape="1">
          <a:blip r:embed="rId7" cstate="print"/>
          <a:srcRect/>
          <a:stretch>
            <a:fillRect/>
          </a:stretch>
        </p:blipFill>
        <p:spPr>
          <a:xfrm>
            <a:off x="4698531" y="0"/>
            <a:ext cx="7864139" cy="6858000"/>
          </a:xfrm>
          <a:prstGeom prst="rect">
            <a:avLst/>
          </a:prstGeom>
        </p:spPr>
      </p:pic>
      <p:grpSp>
        <p:nvGrpSpPr>
          <p:cNvPr id="4" name="组合 3"/>
          <p:cNvGrpSpPr/>
          <p:nvPr/>
        </p:nvGrpSpPr>
        <p:grpSpPr>
          <a:xfrm>
            <a:off x="359501" y="1351754"/>
            <a:ext cx="3898834" cy="3646661"/>
            <a:chOff x="496555" y="2100109"/>
            <a:chExt cx="3898834" cy="3646661"/>
          </a:xfrm>
        </p:grpSpPr>
        <p:sp>
          <p:nvSpPr>
            <p:cNvPr id="16" name="文本框 15"/>
            <p:cNvSpPr txBox="1"/>
            <p:nvPr/>
          </p:nvSpPr>
          <p:spPr>
            <a:xfrm>
              <a:off x="496555" y="5173664"/>
              <a:ext cx="3898834" cy="573106"/>
            </a:xfrm>
            <a:prstGeom prst="rect">
              <a:avLst/>
            </a:prstGeom>
            <a:noFill/>
          </p:spPr>
          <p:txBody>
            <a:bodyPr wrap="square">
              <a:spAutoFit/>
            </a:bodyPr>
            <a:lstStyle>
              <a:defPPr>
                <a:defRPr lang="zh-CN"/>
              </a:defPPr>
              <a:lvl1pPr>
                <a:defRPr sz="1200" b="0" i="0">
                  <a:effectLst/>
                  <a:latin typeface="Arial" panose="020B0604020202020204" pitchFamily="34" charset="0"/>
                </a:defRPr>
              </a:lvl1pPr>
            </a:lstStyle>
            <a:p>
              <a:pPr algn="just">
                <a:lnSpc>
                  <a:spcPct val="150000"/>
                </a:lnSpc>
              </a:pPr>
              <a:r>
                <a:rPr lang="en-GB" altLang="zh-CN" sz="1100" dirty="0">
                  <a:latin typeface="微软雅黑" panose="020B0503020204020204" pitchFamily="34" charset="-122"/>
                  <a:ea typeface="微软雅黑" panose="020B0503020204020204" pitchFamily="34" charset="-122"/>
                </a:rPr>
                <a:t>Pixso </a:t>
              </a:r>
              <a:r>
                <a:rPr lang="zh-CN" altLang="en-US" sz="1100" dirty="0">
                  <a:latin typeface="微软雅黑" panose="020B0503020204020204" pitchFamily="34" charset="-122"/>
                  <a:ea typeface="微软雅黑" panose="020B0503020204020204" pitchFamily="34" charset="-122"/>
                </a:rPr>
                <a:t>帮助企业部署私有化版本，对接登录系统，并提供专业产品培训和优质的升级维护服务。</a:t>
              </a:r>
            </a:p>
          </p:txBody>
        </p:sp>
        <p:pic>
          <p:nvPicPr>
            <p:cNvPr id="8" name="图片 7"/>
            <p:cNvPicPr>
              <a:picLocks noChangeAspect="1"/>
            </p:cNvPicPr>
            <p:nvPr/>
          </p:nvPicPr>
          <p:blipFill>
            <a:blip r:embed="rId8"/>
            <a:stretch>
              <a:fillRect/>
            </a:stretch>
          </p:blipFill>
          <p:spPr>
            <a:xfrm>
              <a:off x="1511466" y="4668335"/>
              <a:ext cx="452772" cy="417260"/>
            </a:xfrm>
            <a:prstGeom prst="rect">
              <a:avLst/>
            </a:prstGeom>
          </p:spPr>
        </p:pic>
        <p:sp>
          <p:nvSpPr>
            <p:cNvPr id="17" name="文本框 16"/>
            <p:cNvSpPr txBox="1"/>
            <p:nvPr/>
          </p:nvSpPr>
          <p:spPr>
            <a:xfrm>
              <a:off x="1955487" y="4716263"/>
              <a:ext cx="1113824" cy="369332"/>
            </a:xfrm>
            <a:prstGeom prst="rect">
              <a:avLst/>
            </a:prstGeom>
            <a:noFill/>
          </p:spPr>
          <p:txBody>
            <a:bodyPr wrap="square" rtlCol="0">
              <a:spAutoFit/>
            </a:bodyPr>
            <a:lstStyle/>
            <a:p>
              <a:r>
                <a:rPr kumimoji="1" lang="zh-CN" altLang="en-US" b="1" dirty="0">
                  <a:latin typeface="微软雅黑" panose="020B0503020204020204" pitchFamily="34" charset="-122"/>
                  <a:ea typeface="微软雅黑" panose="020B0503020204020204" pitchFamily="34" charset="-122"/>
                </a:rPr>
                <a:t>客户成功</a:t>
              </a:r>
            </a:p>
          </p:txBody>
        </p:sp>
        <p:grpSp>
          <p:nvGrpSpPr>
            <p:cNvPr id="3" name="组合 2"/>
            <p:cNvGrpSpPr/>
            <p:nvPr/>
          </p:nvGrpSpPr>
          <p:grpSpPr>
            <a:xfrm>
              <a:off x="497962" y="2100109"/>
              <a:ext cx="3897427" cy="2122531"/>
              <a:chOff x="497962" y="2100109"/>
              <a:chExt cx="3897427" cy="2122531"/>
            </a:xfrm>
          </p:grpSpPr>
          <p:sp>
            <p:nvSpPr>
              <p:cNvPr id="15" name="文本框 14"/>
              <p:cNvSpPr txBox="1"/>
              <p:nvPr/>
            </p:nvSpPr>
            <p:spPr>
              <a:xfrm>
                <a:off x="497962" y="2633872"/>
                <a:ext cx="3897427" cy="1588768"/>
              </a:xfrm>
              <a:prstGeom prst="rect">
                <a:avLst/>
              </a:prstGeom>
              <a:noFill/>
            </p:spPr>
            <p:txBody>
              <a:bodyPr wrap="square">
                <a:spAutoFit/>
              </a:bodyPr>
              <a:lstStyle>
                <a:defPPr>
                  <a:defRPr lang="zh-CN"/>
                </a:defPPr>
                <a:lvl1pPr>
                  <a:defRPr sz="1200" b="0" i="0">
                    <a:effectLst/>
                    <a:latin typeface="Arial" panose="020B0604020202020204" pitchFamily="34" charset="0"/>
                  </a:defRPr>
                </a:lvl1pPr>
              </a:lstStyle>
              <a:p>
                <a:pPr algn="just">
                  <a:lnSpc>
                    <a:spcPct val="150000"/>
                  </a:lnSpc>
                </a:pPr>
                <a:r>
                  <a:rPr lang="en-GB" altLang="zh-CN" sz="1100" dirty="0" err="1">
                    <a:latin typeface="微软雅黑" panose="020B0503020204020204" pitchFamily="34" charset="-122"/>
                    <a:ea typeface="微软雅黑" panose="020B0503020204020204" pitchFamily="34" charset="-122"/>
                  </a:rPr>
                  <a:t>Pixso</a:t>
                </a:r>
                <a:r>
                  <a:rPr lang="en-GB" altLang="zh-CN" sz="1100" dirty="0">
                    <a:latin typeface="微软雅黑" panose="020B0503020204020204" pitchFamily="34" charset="-122"/>
                    <a:ea typeface="微软雅黑" panose="020B0503020204020204" pitchFamily="34" charset="-122"/>
                  </a:rPr>
                  <a:t> </a:t>
                </a:r>
                <a:r>
                  <a:rPr lang="zh-CN" altLang="en-US" sz="1100" dirty="0">
                    <a:latin typeface="微软雅黑" panose="020B0503020204020204" pitchFamily="34" charset="-122"/>
                    <a:ea typeface="微软雅黑" panose="020B0503020204020204" pitchFamily="34" charset="-122"/>
                  </a:rPr>
                  <a:t>不仅为设计师们提供了一个多人协同的设计平台，更提供了一套设计行为规范：项目成员以实现资源共享，设计套件、品牌规范可以同步使用，文件自动更新，多位设计师可以直接在一个文件中同时进行设计， 提升设计师的合作效率。组件和样式可以在团队共享，设计师共用设计资源，减少重复设计，形成产品统一的设计规范和视觉效果。</a:t>
                </a:r>
              </a:p>
            </p:txBody>
          </p:sp>
          <p:pic>
            <p:nvPicPr>
              <p:cNvPr id="18" name="图片 17"/>
              <p:cNvPicPr>
                <a:picLocks noChangeAspect="1"/>
              </p:cNvPicPr>
              <p:nvPr/>
            </p:nvPicPr>
            <p:blipFill>
              <a:blip r:embed="rId9"/>
              <a:stretch>
                <a:fillRect/>
              </a:stretch>
            </p:blipFill>
            <p:spPr>
              <a:xfrm>
                <a:off x="1444196" y="2100109"/>
                <a:ext cx="581694" cy="545897"/>
              </a:xfrm>
              <a:prstGeom prst="rect">
                <a:avLst/>
              </a:prstGeom>
            </p:spPr>
          </p:pic>
          <p:sp>
            <p:nvSpPr>
              <p:cNvPr id="19" name="文本框 18"/>
              <p:cNvSpPr txBox="1"/>
              <p:nvPr/>
            </p:nvSpPr>
            <p:spPr>
              <a:xfrm>
                <a:off x="2002777" y="2188391"/>
                <a:ext cx="1113824" cy="369332"/>
              </a:xfrm>
              <a:prstGeom prst="rect">
                <a:avLst/>
              </a:prstGeom>
              <a:noFill/>
            </p:spPr>
            <p:txBody>
              <a:bodyPr wrap="square" rtlCol="0">
                <a:spAutoFit/>
              </a:bodyPr>
              <a:lstStyle/>
              <a:p>
                <a:r>
                  <a:rPr kumimoji="1" lang="zh-CN" altLang="en-US" b="1" dirty="0">
                    <a:latin typeface="微软雅黑" panose="020B0503020204020204" pitchFamily="34" charset="-122"/>
                    <a:ea typeface="微软雅黑" panose="020B0503020204020204" pitchFamily="34" charset="-122"/>
                  </a:rPr>
                  <a:t>服务亮点   </a:t>
                </a:r>
              </a:p>
            </p:txBody>
          </p:sp>
        </p:grpSp>
      </p:grpSp>
      <p:sp>
        <p:nvSpPr>
          <p:cNvPr id="6" name="矩形 5"/>
          <p:cNvSpPr/>
          <p:nvPr/>
        </p:nvSpPr>
        <p:spPr>
          <a:xfrm>
            <a:off x="5181599" y="530942"/>
            <a:ext cx="2094271" cy="1071716"/>
          </a:xfrm>
          <a:prstGeom prst="rect">
            <a:avLst/>
          </a:prstGeom>
          <a:solidFill>
            <a:srgbClr val="FED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卡通人物&#10;&#10;低可信度描述已自动生成"/>
          <p:cNvPicPr>
            <a:picLocks noChangeAspect="1"/>
          </p:cNvPicPr>
          <p:nvPr/>
        </p:nvPicPr>
        <p:blipFill>
          <a:blip r:embed="rId10"/>
          <a:stretch>
            <a:fillRect/>
          </a:stretch>
        </p:blipFill>
        <p:spPr>
          <a:xfrm>
            <a:off x="5456902" y="768876"/>
            <a:ext cx="1514169" cy="496958"/>
          </a:xfrm>
          <a:prstGeom prst="rect">
            <a:avLst/>
          </a:prstGeom>
        </p:spPr>
      </p:pic>
      <p:sp>
        <p:nvSpPr>
          <p:cNvPr id="7" name="矩形 6"/>
          <p:cNvSpPr/>
          <p:nvPr/>
        </p:nvSpPr>
        <p:spPr>
          <a:xfrm>
            <a:off x="9692640" y="732999"/>
            <a:ext cx="2286000" cy="707037"/>
          </a:xfrm>
          <a:prstGeom prst="rect">
            <a:avLst/>
          </a:prstGeom>
          <a:solidFill>
            <a:srgbClr val="FED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p:custDataLst>
              <p:tags r:id="rId2"/>
            </p:custDataLst>
          </p:nvPr>
        </p:nvPicPr>
        <p:blipFill>
          <a:blip r:embed="rId11"/>
          <a:stretch>
            <a:fillRect/>
          </a:stretch>
        </p:blipFill>
        <p:spPr>
          <a:xfrm>
            <a:off x="620395" y="4998720"/>
            <a:ext cx="3642360" cy="584200"/>
          </a:xfrm>
          <a:prstGeom prst="rect">
            <a:avLst/>
          </a:prstGeom>
        </p:spPr>
      </p:pic>
      <p:pic>
        <p:nvPicPr>
          <p:cNvPr id="11" name="图片 10"/>
          <p:cNvPicPr>
            <a:picLocks noChangeAspect="1"/>
          </p:cNvPicPr>
          <p:nvPr>
            <p:custDataLst>
              <p:tags r:id="rId3"/>
            </p:custDataLst>
          </p:nvPr>
        </p:nvPicPr>
        <p:blipFill>
          <a:blip r:embed="rId12"/>
          <a:stretch>
            <a:fillRect/>
          </a:stretch>
        </p:blipFill>
        <p:spPr>
          <a:xfrm>
            <a:off x="359410" y="6123305"/>
            <a:ext cx="4164330" cy="383540"/>
          </a:xfrm>
          <a:prstGeom prst="rect">
            <a:avLst/>
          </a:prstGeom>
        </p:spPr>
      </p:pic>
      <p:pic>
        <p:nvPicPr>
          <p:cNvPr id="13" name="图片 12" descr="电脑合成图&#10;&#10;低可信度描述已自动生成">
            <a:extLst>
              <a:ext uri="{FF2B5EF4-FFF2-40B4-BE49-F238E27FC236}">
                <a16:creationId xmlns:a16="http://schemas.microsoft.com/office/drawing/2014/main" id="{9FCE3C71-8636-BFC3-8606-DBD3842F5ED7}"/>
              </a:ext>
            </a:extLst>
          </p:cNvPr>
          <p:cNvPicPr>
            <a:picLocks noChangeAspect="1"/>
          </p:cNvPicPr>
          <p:nvPr/>
        </p:nvPicPr>
        <p:blipFill>
          <a:blip r:embed="rId13"/>
          <a:stretch>
            <a:fillRect/>
          </a:stretch>
        </p:blipFill>
        <p:spPr>
          <a:xfrm>
            <a:off x="442828" y="423455"/>
            <a:ext cx="1389752" cy="37839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4000"/>
            <a:lum/>
          </a:blip>
          <a:srcRect/>
          <a:stretch>
            <a:fillRect/>
          </a:stretch>
        </a:blipFill>
        <a:effectLst/>
      </p:bgPr>
    </p:bg>
    <p:spTree>
      <p:nvGrpSpPr>
        <p:cNvPr id="1" name=""/>
        <p:cNvGrpSpPr/>
        <p:nvPr/>
      </p:nvGrpSpPr>
      <p:grpSpPr>
        <a:xfrm>
          <a:off x="0" y="0"/>
          <a:ext cx="0" cy="0"/>
          <a:chOff x="0" y="0"/>
          <a:chExt cx="0" cy="0"/>
        </a:xfrm>
      </p:grpSpPr>
      <p:pic>
        <p:nvPicPr>
          <p:cNvPr id="3" name="图片 2" descr="电脑萤幕画面&#10;&#10;中度可信度描述已自动生成"/>
          <p:cNvPicPr>
            <a:picLocks noChangeAspect="1"/>
          </p:cNvPicPr>
          <p:nvPr/>
        </p:nvPicPr>
        <p:blipFill>
          <a:blip r:embed="rId4"/>
          <a:stretch>
            <a:fillRect/>
          </a:stretch>
        </p:blipFill>
        <p:spPr>
          <a:xfrm>
            <a:off x="0" y="0"/>
            <a:ext cx="12192000" cy="6858000"/>
          </a:xfrm>
          <a:prstGeom prst="rect">
            <a:avLst/>
          </a:prstGeom>
        </p:spPr>
      </p:pic>
      <p:sp>
        <p:nvSpPr>
          <p:cNvPr id="4" name="矩形 3"/>
          <p:cNvSpPr/>
          <p:nvPr/>
        </p:nvSpPr>
        <p:spPr>
          <a:xfrm>
            <a:off x="0" y="-42340"/>
            <a:ext cx="12192000" cy="6858000"/>
          </a:xfrm>
          <a:prstGeom prst="rect">
            <a:avLst/>
          </a:prstGeom>
          <a:gradFill>
            <a:gsLst>
              <a:gs pos="0">
                <a:srgbClr val="090B40">
                  <a:alpha val="0"/>
                </a:srgbClr>
              </a:gs>
              <a:gs pos="73000">
                <a:srgbClr val="090B40"/>
              </a:gs>
            </a:gsLst>
            <a:lin ang="6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文本框 11"/>
          <p:cNvSpPr txBox="1"/>
          <p:nvPr/>
        </p:nvSpPr>
        <p:spPr>
          <a:xfrm>
            <a:off x="643431" y="6040587"/>
            <a:ext cx="1629565" cy="276999"/>
          </a:xfrm>
          <a:prstGeom prst="rect">
            <a:avLst/>
          </a:prstGeom>
          <a:noFill/>
        </p:spPr>
        <p:txBody>
          <a:bodyPr wrap="square" rtlCol="0">
            <a:spAutoFit/>
          </a:bodyPr>
          <a:lstStyle/>
          <a:p>
            <a:r>
              <a:rPr lang="en-US" altLang="zh-CN" sz="1200" b="1" spc="200" dirty="0">
                <a:solidFill>
                  <a:schemeClr val="bg1"/>
                </a:solidFill>
                <a:latin typeface="微软雅黑" panose="020B0503020204020204" pitchFamily="34" charset="-122"/>
                <a:ea typeface="微软雅黑" panose="020B0503020204020204" pitchFamily="34" charset="-122"/>
              </a:rPr>
              <a:t>Pixso</a:t>
            </a:r>
            <a:r>
              <a:rPr lang="zh-CN" altLang="en-US" sz="1200" b="1" spc="200" dirty="0">
                <a:solidFill>
                  <a:schemeClr val="bg1"/>
                </a:solidFill>
                <a:latin typeface="微软雅黑" panose="020B0503020204020204" pitchFamily="34" charset="-122"/>
                <a:ea typeface="微软雅黑" panose="020B0503020204020204" pitchFamily="34" charset="-122"/>
              </a:rPr>
              <a:t>官方微信号</a:t>
            </a:r>
          </a:p>
        </p:txBody>
      </p:sp>
      <p:sp>
        <p:nvSpPr>
          <p:cNvPr id="16" name="矩形 15"/>
          <p:cNvSpPr/>
          <p:nvPr/>
        </p:nvSpPr>
        <p:spPr>
          <a:xfrm>
            <a:off x="2545064" y="5261433"/>
            <a:ext cx="3179685" cy="338554"/>
          </a:xfrm>
          <a:prstGeom prst="rect">
            <a:avLst/>
          </a:prstGeom>
        </p:spPr>
        <p:txBody>
          <a:bodyPr wrap="square">
            <a:spAutoFit/>
          </a:bodyPr>
          <a:lstStyle/>
          <a:p>
            <a:pPr algn="dist"/>
            <a:r>
              <a:rPr lang="zh-CN" altLang="en-US" sz="1600" dirty="0">
                <a:solidFill>
                  <a:schemeClr val="bg1"/>
                </a:solidFill>
              </a:rPr>
              <a:t>方案获取地址：</a:t>
            </a:r>
            <a:r>
              <a:rPr lang="en-GB" altLang="zh-CN" sz="1600" dirty="0">
                <a:solidFill>
                  <a:schemeClr val="bg1"/>
                </a:solidFill>
              </a:rPr>
              <a:t>https://</a:t>
            </a:r>
            <a:r>
              <a:rPr lang="en-GB" altLang="zh-CN" sz="1600" dirty="0" err="1">
                <a:solidFill>
                  <a:schemeClr val="bg1"/>
                </a:solidFill>
              </a:rPr>
              <a:t>pixso.cn</a:t>
            </a:r>
            <a:r>
              <a:rPr lang="en-GB" altLang="zh-CN" sz="1600" dirty="0">
                <a:solidFill>
                  <a:schemeClr val="bg1"/>
                </a:solidFill>
              </a:rPr>
              <a:t>/</a:t>
            </a:r>
            <a:endParaRPr lang="zh-CN" altLang="en-US" sz="1600" dirty="0">
              <a:solidFill>
                <a:schemeClr val="bg1"/>
              </a:solidFill>
            </a:endParaRPr>
          </a:p>
        </p:txBody>
      </p:sp>
      <p:sp>
        <p:nvSpPr>
          <p:cNvPr id="29" name="矩形 28"/>
          <p:cNvSpPr/>
          <p:nvPr/>
        </p:nvSpPr>
        <p:spPr>
          <a:xfrm>
            <a:off x="643430" y="2807656"/>
            <a:ext cx="3416320" cy="1158009"/>
          </a:xfrm>
          <a:prstGeom prst="rect">
            <a:avLst/>
          </a:prstGeom>
        </p:spPr>
        <p:txBody>
          <a:bodyPr wrap="none">
            <a:spAutoFit/>
          </a:bodyPr>
          <a:lstStyle/>
          <a:p>
            <a:pPr>
              <a:lnSpc>
                <a:spcPct val="130000"/>
              </a:lnSpc>
            </a:pPr>
            <a:r>
              <a:rPr lang="zh-CN" altLang="en-US" sz="2800" b="1" dirty="0">
                <a:solidFill>
                  <a:schemeClr val="bg1"/>
                </a:solidFill>
                <a:latin typeface="微软雅黑" panose="020B0503020204020204" pitchFamily="34" charset="-122"/>
                <a:ea typeface="微软雅黑" panose="020B0503020204020204" pitchFamily="34" charset="-122"/>
              </a:rPr>
              <a:t>颠覆传统设计模式</a:t>
            </a:r>
            <a:endParaRPr lang="en-US" altLang="zh-CN" sz="2800" b="1"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2800" b="1" dirty="0">
                <a:solidFill>
                  <a:schemeClr val="bg1"/>
                </a:solidFill>
                <a:latin typeface="微软雅黑" panose="020B0503020204020204" pitchFamily="34" charset="-122"/>
                <a:ea typeface="微软雅黑" panose="020B0503020204020204" pitchFamily="34" charset="-122"/>
              </a:rPr>
              <a:t>开启产品协同新时代</a:t>
            </a:r>
            <a:endParaRPr lang="zh-CN" altLang="en-US" sz="2800" b="1" i="0" dirty="0">
              <a:solidFill>
                <a:schemeClr val="bg1"/>
              </a:solidFill>
              <a:effectLst/>
              <a:latin typeface="微软雅黑" panose="020B0503020204020204" pitchFamily="34" charset="-122"/>
              <a:ea typeface="微软雅黑" panose="020B0503020204020204" pitchFamily="34" charset="-122"/>
            </a:endParaRPr>
          </a:p>
        </p:txBody>
      </p:sp>
      <p:pic>
        <p:nvPicPr>
          <p:cNvPr id="1026" name="Picture 2" descr="C:/Users/Ethan/AppData/Local/Temp/picturecompress_20211230105440/output_53.jpgoutput_53"/>
          <p:cNvPicPr>
            <a:picLocks noChangeAspect="1" noChangeArrowheads="1"/>
          </p:cNvPicPr>
          <p:nvPr/>
        </p:nvPicPr>
        <p:blipFill>
          <a:blip r:embed="rId5"/>
          <a:srcRect/>
          <a:stretch>
            <a:fillRect/>
          </a:stretch>
        </p:blipFill>
        <p:spPr bwMode="auto">
          <a:xfrm>
            <a:off x="747099" y="4476004"/>
            <a:ext cx="1441472" cy="1441472"/>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p:cNvSpPr/>
          <p:nvPr/>
        </p:nvSpPr>
        <p:spPr>
          <a:xfrm>
            <a:off x="2545064" y="5643615"/>
            <a:ext cx="3179685" cy="338554"/>
          </a:xfrm>
          <a:prstGeom prst="rect">
            <a:avLst/>
          </a:prstGeom>
        </p:spPr>
        <p:txBody>
          <a:bodyPr wrap="square">
            <a:spAutoFit/>
          </a:bodyPr>
          <a:lstStyle/>
          <a:p>
            <a:pPr algn="dist"/>
            <a:r>
              <a:rPr lang="zh-CN" altLang="en-US" sz="1600" dirty="0">
                <a:solidFill>
                  <a:schemeClr val="bg1"/>
                </a:solidFill>
              </a:rPr>
              <a:t>企业联系方式：</a:t>
            </a:r>
            <a:r>
              <a:rPr lang="en-US" altLang="zh-CN" sz="1600" dirty="0">
                <a:solidFill>
                  <a:schemeClr val="bg1"/>
                </a:solidFill>
              </a:rPr>
              <a:t>0755-89399109</a:t>
            </a:r>
            <a:endParaRPr lang="zh-CN" altLang="en-US" sz="1600" dirty="0">
              <a:solidFill>
                <a:schemeClr val="bg1"/>
              </a:solidFill>
            </a:endParaRPr>
          </a:p>
        </p:txBody>
      </p:sp>
      <p:pic>
        <p:nvPicPr>
          <p:cNvPr id="6" name="图片 5" descr="图标&#10;&#10;描述已自动生成"/>
          <p:cNvPicPr>
            <a:picLocks noChangeAspect="1"/>
          </p:cNvPicPr>
          <p:nvPr/>
        </p:nvPicPr>
        <p:blipFill>
          <a:blip r:embed="rId6"/>
          <a:stretch>
            <a:fillRect/>
          </a:stretch>
        </p:blipFill>
        <p:spPr>
          <a:xfrm>
            <a:off x="1308883" y="5038293"/>
            <a:ext cx="323593" cy="323593"/>
          </a:xfrm>
          <a:prstGeom prst="rect">
            <a:avLst/>
          </a:prstGeom>
        </p:spPr>
      </p:pic>
      <p:pic>
        <p:nvPicPr>
          <p:cNvPr id="7" name="图片 6" descr="文本&#10;&#10;描述已自动生成">
            <a:extLst>
              <a:ext uri="{FF2B5EF4-FFF2-40B4-BE49-F238E27FC236}">
                <a16:creationId xmlns:a16="http://schemas.microsoft.com/office/drawing/2014/main" id="{97AC0B26-9AEF-291D-99FA-9A085449054E}"/>
              </a:ext>
            </a:extLst>
          </p:cNvPr>
          <p:cNvPicPr>
            <a:picLocks noChangeAspect="1"/>
          </p:cNvPicPr>
          <p:nvPr/>
        </p:nvPicPr>
        <p:blipFill>
          <a:blip r:embed="rId7"/>
          <a:stretch>
            <a:fillRect/>
          </a:stretch>
        </p:blipFill>
        <p:spPr>
          <a:xfrm>
            <a:off x="2616983" y="4787014"/>
            <a:ext cx="1328293" cy="3616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4"/>
          <a:stretch>
            <a:fillRect/>
          </a:stretch>
        </p:blipFill>
        <p:spPr>
          <a:xfrm>
            <a:off x="1867203" y="1687026"/>
            <a:ext cx="9934271" cy="2220247"/>
          </a:xfrm>
          <a:prstGeom prst="rect">
            <a:avLst/>
          </a:prstGeom>
        </p:spPr>
      </p:pic>
      <p:sp>
        <p:nvSpPr>
          <p:cNvPr id="112" name="文本框 111"/>
          <p:cNvSpPr txBox="1"/>
          <p:nvPr/>
        </p:nvSpPr>
        <p:spPr>
          <a:xfrm>
            <a:off x="398409" y="2395134"/>
            <a:ext cx="1296213" cy="418191"/>
          </a:xfrm>
          <a:prstGeom prst="rect">
            <a:avLst/>
          </a:prstGeom>
          <a:noFill/>
        </p:spPr>
        <p:txBody>
          <a:bodyPr wrap="square" rtlCol="0">
            <a:spAutoFit/>
          </a:bodyPr>
          <a:lstStyle/>
          <a:p>
            <a:pPr>
              <a:lnSpc>
                <a:spcPct val="150000"/>
              </a:lnSpc>
            </a:pPr>
            <a:r>
              <a:rPr lang="zh-CN" altLang="en-US" sz="1600" b="1" dirty="0">
                <a:solidFill>
                  <a:schemeClr val="bg2">
                    <a:lumMod val="10000"/>
                  </a:schemeClr>
                </a:solidFill>
                <a:latin typeface="微软雅黑" panose="020B0503020204020204" pitchFamily="34" charset="-122"/>
                <a:ea typeface="微软雅黑" panose="020B0503020204020204" pitchFamily="34" charset="-122"/>
              </a:rPr>
              <a:t>工具多</a:t>
            </a:r>
            <a:endParaRPr lang="en-US" altLang="zh-CN" sz="16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6" name="îślíḋé"/>
          <p:cNvSpPr/>
          <p:nvPr/>
        </p:nvSpPr>
        <p:spPr bwMode="auto">
          <a:xfrm>
            <a:off x="2147256" y="3032827"/>
            <a:ext cx="2070100" cy="365243"/>
          </a:xfrm>
          <a:prstGeom prst="roundRect">
            <a:avLst/>
          </a:prstGeom>
          <a:solidFill>
            <a:srgbClr val="A7A7A7"/>
          </a:solidFill>
          <a:ln w="9525">
            <a:noFill/>
            <a:round/>
          </a:ln>
        </p:spPr>
        <p:txBody>
          <a:bodyPr vert="horz" wrap="square" lIns="91440" tIns="45720" rIns="91440" bIns="45720" numCol="1" anchor="ctr"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原型设计  </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交互设计</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17" name="íṣlíďe"/>
          <p:cNvSpPr/>
          <p:nvPr/>
        </p:nvSpPr>
        <p:spPr bwMode="auto">
          <a:xfrm>
            <a:off x="4348789" y="3037595"/>
            <a:ext cx="1487807" cy="365243"/>
          </a:xfrm>
          <a:prstGeom prst="roundRect">
            <a:avLst/>
          </a:prstGeom>
          <a:solidFill>
            <a:srgbClr val="347AFE"/>
          </a:solidFill>
          <a:ln w="9525">
            <a:noFill/>
            <a:round/>
          </a:ln>
        </p:spPr>
        <p:txBody>
          <a:bodyPr vert="horz" wrap="square" lIns="91440" tIns="45720" rIns="91440" bIns="45720" numCol="1" anchor="ctr"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1600" b="1" dirty="0">
                <a:solidFill>
                  <a:schemeClr val="bg1"/>
                </a:solidFill>
                <a:latin typeface="微软雅黑" panose="020B0503020204020204" pitchFamily="34" charset="-122"/>
                <a:ea typeface="微软雅黑" panose="020B0503020204020204" pitchFamily="34" charset="-122"/>
              </a:rPr>
              <a:t>UI</a:t>
            </a:r>
            <a:r>
              <a:rPr lang="zh-CN" altLang="en-US" sz="1600" b="1" dirty="0">
                <a:solidFill>
                  <a:schemeClr val="bg1"/>
                </a:solidFill>
                <a:latin typeface="微软雅黑" panose="020B0503020204020204" pitchFamily="34" charset="-122"/>
                <a:ea typeface="微软雅黑" panose="020B0503020204020204" pitchFamily="34" charset="-122"/>
              </a:rPr>
              <a:t>设计</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18" name="íṡļîḋe"/>
          <p:cNvSpPr/>
          <p:nvPr/>
        </p:nvSpPr>
        <p:spPr bwMode="auto">
          <a:xfrm>
            <a:off x="6094652" y="3051940"/>
            <a:ext cx="2354785" cy="365243"/>
          </a:xfrm>
          <a:prstGeom prst="roundRect">
            <a:avLst/>
          </a:prstGeom>
          <a:solidFill>
            <a:srgbClr val="A7A7A7"/>
          </a:solidFill>
          <a:ln w="9525">
            <a:noFill/>
            <a:round/>
          </a:ln>
        </p:spPr>
        <p:txBody>
          <a:bodyPr vert="horz" wrap="square" lIns="91440" tIns="45720" rIns="91440" bIns="45720" numCol="1" anchor="ctr"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设计交付</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19" name="ïṥlïḑè"/>
          <p:cNvSpPr/>
          <p:nvPr/>
        </p:nvSpPr>
        <p:spPr bwMode="auto">
          <a:xfrm>
            <a:off x="8619782" y="3044878"/>
            <a:ext cx="1055003" cy="365243"/>
          </a:xfrm>
          <a:prstGeom prst="roundRect">
            <a:avLst/>
          </a:prstGeom>
          <a:solidFill>
            <a:srgbClr val="A7A7A7"/>
          </a:solidFill>
          <a:ln w="9525">
            <a:noFill/>
            <a:round/>
          </a:ln>
        </p:spPr>
        <p:txBody>
          <a:bodyPr vert="horz" wrap="square" lIns="91440" tIns="45720" rIns="91440" bIns="45720" numCol="1" anchor="ctr"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版本管理</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21" name="iŝļïdè"/>
          <p:cNvSpPr/>
          <p:nvPr/>
        </p:nvSpPr>
        <p:spPr bwMode="auto">
          <a:xfrm>
            <a:off x="9806218" y="3051940"/>
            <a:ext cx="1536233" cy="365243"/>
          </a:xfrm>
          <a:prstGeom prst="roundRect">
            <a:avLst/>
          </a:prstGeom>
          <a:solidFill>
            <a:srgbClr val="A7A7A7"/>
          </a:solidFill>
          <a:ln w="9525">
            <a:noFill/>
            <a:round/>
          </a:ln>
        </p:spPr>
        <p:txBody>
          <a:bodyPr vert="horz" wrap="square" lIns="91440" tIns="45720" rIns="91440" bIns="45720" numCol="1" anchor="ctr"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资产管理</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27" name="标题 26"/>
          <p:cNvSpPr>
            <a:spLocks noGrp="1"/>
          </p:cNvSpPr>
          <p:nvPr>
            <p:ph type="title"/>
          </p:nvPr>
        </p:nvSpPr>
        <p:spPr>
          <a:xfrm>
            <a:off x="587229" y="734777"/>
            <a:ext cx="11073468" cy="507329"/>
          </a:xfrm>
        </p:spPr>
        <p:txBody>
          <a:bodyPr/>
          <a:lstStyle/>
          <a:p>
            <a:pPr algn="ctr"/>
            <a:r>
              <a:rPr lang="zh-CN" altLang="en-US" dirty="0"/>
              <a:t>传统产品设计工作面临的困境</a:t>
            </a:r>
          </a:p>
        </p:txBody>
      </p:sp>
      <p:pic>
        <p:nvPicPr>
          <p:cNvPr id="13" name="图片 12"/>
          <p:cNvPicPr>
            <a:picLocks noChangeAspect="1"/>
          </p:cNvPicPr>
          <p:nvPr/>
        </p:nvPicPr>
        <p:blipFill>
          <a:blip r:embed="rId5"/>
          <a:srcRect/>
          <a:stretch>
            <a:fillRect/>
          </a:stretch>
        </p:blipFill>
        <p:spPr>
          <a:xfrm>
            <a:off x="4157092" y="1968654"/>
            <a:ext cx="1008000" cy="1008000"/>
          </a:xfrm>
          <a:prstGeom prst="rect">
            <a:avLst/>
          </a:prstGeom>
        </p:spPr>
      </p:pic>
      <p:pic>
        <p:nvPicPr>
          <p:cNvPr id="25" name="图片 24"/>
          <p:cNvPicPr>
            <a:picLocks noChangeAspect="1"/>
          </p:cNvPicPr>
          <p:nvPr/>
        </p:nvPicPr>
        <p:blipFill>
          <a:blip r:embed="rId6"/>
          <a:srcRect/>
          <a:stretch>
            <a:fillRect/>
          </a:stretch>
        </p:blipFill>
        <p:spPr>
          <a:xfrm>
            <a:off x="4956244" y="1929720"/>
            <a:ext cx="1080000" cy="1080000"/>
          </a:xfrm>
          <a:prstGeom prst="rect">
            <a:avLst/>
          </a:prstGeom>
        </p:spPr>
      </p:pic>
      <p:pic>
        <p:nvPicPr>
          <p:cNvPr id="29" name="图片 28"/>
          <p:cNvPicPr>
            <a:picLocks noChangeAspect="1"/>
          </p:cNvPicPr>
          <p:nvPr/>
        </p:nvPicPr>
        <p:blipFill>
          <a:blip r:embed="rId7"/>
          <a:srcRect/>
          <a:stretch>
            <a:fillRect/>
          </a:stretch>
        </p:blipFill>
        <p:spPr>
          <a:xfrm>
            <a:off x="5964720" y="1904454"/>
            <a:ext cx="1034042" cy="1080000"/>
          </a:xfrm>
          <a:prstGeom prst="rect">
            <a:avLst/>
          </a:prstGeom>
        </p:spPr>
      </p:pic>
      <p:pic>
        <p:nvPicPr>
          <p:cNvPr id="31" name="图片 30"/>
          <p:cNvPicPr>
            <a:picLocks noChangeAspect="1"/>
          </p:cNvPicPr>
          <p:nvPr/>
        </p:nvPicPr>
        <p:blipFill>
          <a:blip r:embed="rId8"/>
          <a:srcRect/>
          <a:stretch>
            <a:fillRect/>
          </a:stretch>
        </p:blipFill>
        <p:spPr>
          <a:xfrm>
            <a:off x="6735218" y="1911592"/>
            <a:ext cx="1034042" cy="1080000"/>
          </a:xfrm>
          <a:prstGeom prst="rect">
            <a:avLst/>
          </a:prstGeom>
        </p:spPr>
      </p:pic>
      <p:pic>
        <p:nvPicPr>
          <p:cNvPr id="33" name="图片 32"/>
          <p:cNvPicPr>
            <a:picLocks noChangeAspect="1"/>
          </p:cNvPicPr>
          <p:nvPr/>
        </p:nvPicPr>
        <p:blipFill>
          <a:blip r:embed="rId9"/>
          <a:srcRect/>
          <a:stretch>
            <a:fillRect/>
          </a:stretch>
        </p:blipFill>
        <p:spPr>
          <a:xfrm>
            <a:off x="8598533" y="1940196"/>
            <a:ext cx="1017800" cy="1080000"/>
          </a:xfrm>
          <a:prstGeom prst="rect">
            <a:avLst/>
          </a:prstGeom>
        </p:spPr>
      </p:pic>
      <p:pic>
        <p:nvPicPr>
          <p:cNvPr id="35" name="图片 34"/>
          <p:cNvPicPr>
            <a:picLocks noChangeAspect="1"/>
          </p:cNvPicPr>
          <p:nvPr/>
        </p:nvPicPr>
        <p:blipFill>
          <a:blip r:embed="rId10"/>
          <a:srcRect/>
          <a:stretch>
            <a:fillRect/>
          </a:stretch>
        </p:blipFill>
        <p:spPr>
          <a:xfrm>
            <a:off x="10462824" y="1920856"/>
            <a:ext cx="1034042" cy="1080000"/>
          </a:xfrm>
          <a:prstGeom prst="rect">
            <a:avLst/>
          </a:prstGeom>
        </p:spPr>
      </p:pic>
      <p:pic>
        <p:nvPicPr>
          <p:cNvPr id="37" name="图片 36"/>
          <p:cNvPicPr>
            <a:picLocks noChangeAspect="1"/>
          </p:cNvPicPr>
          <p:nvPr/>
        </p:nvPicPr>
        <p:blipFill>
          <a:blip r:embed="rId11"/>
          <a:srcRect/>
          <a:stretch>
            <a:fillRect/>
          </a:stretch>
        </p:blipFill>
        <p:spPr>
          <a:xfrm>
            <a:off x="9594836" y="1925430"/>
            <a:ext cx="1034042" cy="1080000"/>
          </a:xfrm>
          <a:prstGeom prst="rect">
            <a:avLst/>
          </a:prstGeom>
        </p:spPr>
      </p:pic>
      <p:pic>
        <p:nvPicPr>
          <p:cNvPr id="39" name="图片 38"/>
          <p:cNvPicPr>
            <a:picLocks noChangeAspect="1"/>
          </p:cNvPicPr>
          <p:nvPr/>
        </p:nvPicPr>
        <p:blipFill>
          <a:blip r:embed="rId12"/>
          <a:srcRect/>
          <a:stretch>
            <a:fillRect/>
          </a:stretch>
        </p:blipFill>
        <p:spPr>
          <a:xfrm>
            <a:off x="7546828" y="1925430"/>
            <a:ext cx="1034042" cy="1080000"/>
          </a:xfrm>
          <a:prstGeom prst="rect">
            <a:avLst/>
          </a:prstGeom>
        </p:spPr>
      </p:pic>
      <p:pic>
        <p:nvPicPr>
          <p:cNvPr id="41" name="图片 40"/>
          <p:cNvPicPr>
            <a:picLocks noChangeAspect="1"/>
          </p:cNvPicPr>
          <p:nvPr/>
        </p:nvPicPr>
        <p:blipFill>
          <a:blip r:embed="rId13"/>
          <a:srcRect/>
          <a:stretch>
            <a:fillRect/>
          </a:stretch>
        </p:blipFill>
        <p:spPr>
          <a:xfrm>
            <a:off x="2167164" y="1893624"/>
            <a:ext cx="1015142" cy="1080000"/>
          </a:xfrm>
          <a:prstGeom prst="rect">
            <a:avLst/>
          </a:prstGeom>
        </p:spPr>
      </p:pic>
      <p:pic>
        <p:nvPicPr>
          <p:cNvPr id="43" name="图片 42"/>
          <p:cNvPicPr>
            <a:picLocks noChangeAspect="1"/>
          </p:cNvPicPr>
          <p:nvPr/>
        </p:nvPicPr>
        <p:blipFill>
          <a:blip r:embed="rId14"/>
          <a:srcRect/>
          <a:stretch>
            <a:fillRect/>
          </a:stretch>
        </p:blipFill>
        <p:spPr>
          <a:xfrm>
            <a:off x="3073700" y="1874631"/>
            <a:ext cx="1017800" cy="1080000"/>
          </a:xfrm>
          <a:prstGeom prst="rect">
            <a:avLst/>
          </a:prstGeom>
        </p:spPr>
      </p:pic>
      <p:sp>
        <p:nvSpPr>
          <p:cNvPr id="56" name="文本框 55"/>
          <p:cNvSpPr txBox="1"/>
          <p:nvPr/>
        </p:nvSpPr>
        <p:spPr>
          <a:xfrm>
            <a:off x="424046" y="5249089"/>
            <a:ext cx="1275790" cy="418191"/>
          </a:xfrm>
          <a:prstGeom prst="rect">
            <a:avLst/>
          </a:prstGeom>
          <a:noFill/>
        </p:spPr>
        <p:txBody>
          <a:bodyPr wrap="square" rtlCol="0">
            <a:spAutoFit/>
          </a:bodyPr>
          <a:lstStyle/>
          <a:p>
            <a:pPr>
              <a:lnSpc>
                <a:spcPct val="150000"/>
              </a:lnSpc>
            </a:pPr>
            <a:r>
              <a:rPr lang="zh-CN" altLang="en-US" sz="1600" b="1" dirty="0">
                <a:solidFill>
                  <a:schemeClr val="bg2">
                    <a:lumMod val="10000"/>
                  </a:schemeClr>
                </a:solidFill>
                <a:latin typeface="微软雅黑" panose="020B0503020204020204" pitchFamily="34" charset="-122"/>
                <a:ea typeface="微软雅黑" panose="020B0503020204020204" pitchFamily="34" charset="-122"/>
              </a:rPr>
              <a:t>管理难</a:t>
            </a:r>
            <a:endParaRPr lang="en-US" altLang="zh-CN" sz="1600" b="1" dirty="0">
              <a:solidFill>
                <a:schemeClr val="bg2">
                  <a:lumMod val="10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941616" y="4458350"/>
            <a:ext cx="9859858" cy="1999669"/>
            <a:chOff x="1827949" y="4458350"/>
            <a:chExt cx="10017698" cy="1999669"/>
          </a:xfrm>
        </p:grpSpPr>
        <p:sp>
          <p:nvSpPr>
            <p:cNvPr id="30" name="矩形: 圆角 29"/>
            <p:cNvSpPr/>
            <p:nvPr/>
          </p:nvSpPr>
          <p:spPr>
            <a:xfrm>
              <a:off x="4400630" y="4461164"/>
              <a:ext cx="2298782" cy="1986518"/>
            </a:xfrm>
            <a:prstGeom prst="roundRect">
              <a:avLst>
                <a:gd name="adj" fmla="val 9307"/>
              </a:avLst>
            </a:prstGeom>
            <a:solidFill>
              <a:schemeClr val="bg1"/>
            </a:solidFill>
            <a:ln>
              <a:noFill/>
            </a:ln>
            <a:effectLst>
              <a:outerShdw blurRad="152400" dist="50800" dir="5400000" sx="96000" sy="96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p:cNvSpPr/>
            <p:nvPr/>
          </p:nvSpPr>
          <p:spPr>
            <a:xfrm>
              <a:off x="9502692" y="4471501"/>
              <a:ext cx="2298782" cy="1986518"/>
            </a:xfrm>
            <a:prstGeom prst="roundRect">
              <a:avLst>
                <a:gd name="adj" fmla="val 8255"/>
              </a:avLst>
            </a:prstGeom>
            <a:solidFill>
              <a:schemeClr val="bg1"/>
            </a:solidFill>
            <a:ln>
              <a:noFill/>
            </a:ln>
            <a:effectLst>
              <a:outerShdw blurRad="152400" dist="50800" dir="5400000" sx="96000" sy="96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圆角 33"/>
            <p:cNvSpPr/>
            <p:nvPr/>
          </p:nvSpPr>
          <p:spPr>
            <a:xfrm>
              <a:off x="6950465" y="4461164"/>
              <a:ext cx="2298782" cy="1986518"/>
            </a:xfrm>
            <a:prstGeom prst="roundRect">
              <a:avLst>
                <a:gd name="adj" fmla="val 8781"/>
              </a:avLst>
            </a:prstGeom>
            <a:solidFill>
              <a:schemeClr val="bg1"/>
            </a:solidFill>
            <a:ln>
              <a:noFill/>
            </a:ln>
            <a:effectLst>
              <a:outerShdw blurRad="152400" dist="50800" dir="5400000" sx="96000" sy="96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p:cNvSpPr/>
            <p:nvPr/>
          </p:nvSpPr>
          <p:spPr>
            <a:xfrm>
              <a:off x="1827949" y="4458350"/>
              <a:ext cx="2298782" cy="1986518"/>
            </a:xfrm>
            <a:prstGeom prst="roundRect">
              <a:avLst>
                <a:gd name="adj" fmla="val 8255"/>
              </a:avLst>
            </a:prstGeom>
            <a:solidFill>
              <a:schemeClr val="bg1"/>
            </a:solidFill>
            <a:ln>
              <a:noFill/>
            </a:ln>
            <a:effectLst>
              <a:outerShdw blurRad="152400" dist="50800" dir="5400000" sx="96000" sy="96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010393" y="5078697"/>
              <a:ext cx="1823448" cy="1144609"/>
            </a:xfrm>
            <a:prstGeom prst="rect">
              <a:avLst/>
            </a:prstGeom>
            <a:noFill/>
          </p:spPr>
          <p:txBody>
            <a:bodyPr wrap="square" rtlCol="0">
              <a:spAutoFit/>
            </a:bodyPr>
            <a:lstStyle/>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团队沟通成本高</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修改更新不及时</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200000"/>
                </a:lnSpc>
              </a:pPr>
              <a:r>
                <a:rPr lang="zh-CN" altLang="en-US" sz="1200" dirty="0">
                  <a:latin typeface="微软雅黑" panose="020B0503020204020204" pitchFamily="34" charset="-122"/>
                  <a:ea typeface="微软雅黑" panose="020B0503020204020204" pitchFamily="34" charset="-122"/>
                </a:rPr>
                <a:t>标注切图费时长</a:t>
              </a:r>
              <a:endParaRPr lang="en-US" altLang="zh-CN" sz="1200"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4304629" y="5082261"/>
              <a:ext cx="2441463" cy="1144609"/>
            </a:xfrm>
            <a:prstGeom prst="rect">
              <a:avLst/>
            </a:prstGeom>
            <a:noFill/>
          </p:spPr>
          <p:txBody>
            <a:bodyPr wrap="square">
              <a:spAutoFit/>
            </a:bodyPr>
            <a:lstStyle/>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设计迭代文件多</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200000"/>
                </a:lnSpc>
              </a:pPr>
              <a:r>
                <a:rPr lang="zh-CN" altLang="en-US" sz="1200" dirty="0">
                  <a:latin typeface="微软雅黑" panose="020B0503020204020204" pitchFamily="34" charset="-122"/>
                  <a:ea typeface="微软雅黑" panose="020B0503020204020204" pitchFamily="34" charset="-122"/>
                </a:rPr>
                <a:t>版本差异无备注</a:t>
              </a:r>
              <a:endParaRPr lang="en-US" altLang="zh-CN" sz="1200" dirty="0">
                <a:latin typeface="微软雅黑" panose="020B0503020204020204" pitchFamily="34" charset="-122"/>
                <a:ea typeface="微软雅黑" panose="020B0503020204020204" pitchFamily="34" charset="-122"/>
              </a:endParaRPr>
            </a:p>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文件统一管理难</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926768" y="5053022"/>
              <a:ext cx="2441463" cy="1144609"/>
            </a:xfrm>
            <a:prstGeom prst="rect">
              <a:avLst/>
            </a:prstGeom>
            <a:noFill/>
          </p:spPr>
          <p:txBody>
            <a:bodyPr wrap="square">
              <a:spAutoFit/>
            </a:bodyPr>
            <a:lstStyle/>
            <a:p>
              <a:pPr algn="ctr">
                <a:lnSpc>
                  <a:spcPct val="200000"/>
                </a:lnSpc>
              </a:pPr>
              <a:r>
                <a:rPr lang="zh-CN" altLang="en-US" sz="1200" dirty="0">
                  <a:latin typeface="微软雅黑" panose="020B0503020204020204" pitchFamily="34" charset="-122"/>
                  <a:ea typeface="微软雅黑" panose="020B0503020204020204" pitchFamily="34" charset="-122"/>
                </a:rPr>
                <a:t>重复开发组件多</a:t>
              </a:r>
              <a:endParaRPr lang="en-US" altLang="zh-CN" sz="1200" dirty="0">
                <a:latin typeface="微软雅黑" panose="020B0503020204020204" pitchFamily="34" charset="-122"/>
                <a:ea typeface="微软雅黑" panose="020B0503020204020204" pitchFamily="34" charset="-122"/>
              </a:endParaRPr>
            </a:p>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设计规范不统一</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规范更新不及时</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9404184" y="5093278"/>
              <a:ext cx="2441463" cy="1144609"/>
            </a:xfrm>
            <a:prstGeom prst="rect">
              <a:avLst/>
            </a:prstGeom>
            <a:noFill/>
          </p:spPr>
          <p:txBody>
            <a:bodyPr wrap="square">
              <a:spAutoFit/>
            </a:bodyPr>
            <a:lstStyle/>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权限管理不完善</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200000"/>
                </a:lnSpc>
              </a:pPr>
              <a:r>
                <a:rPr lang="zh-CN" altLang="en-US" sz="1200" dirty="0">
                  <a:latin typeface="微软雅黑" panose="020B0503020204020204" pitchFamily="34" charset="-122"/>
                  <a:ea typeface="微软雅黑" panose="020B0503020204020204" pitchFamily="34" charset="-122"/>
                </a:rPr>
                <a:t>文件交接易丢失</a:t>
              </a:r>
              <a:endParaRPr lang="en-US" altLang="zh-CN" sz="1200" dirty="0">
                <a:latin typeface="微软雅黑" panose="020B0503020204020204" pitchFamily="34" charset="-122"/>
                <a:ea typeface="微软雅黑" panose="020B0503020204020204" pitchFamily="34" charset="-122"/>
              </a:endParaRPr>
            </a:p>
            <a:p>
              <a:pPr algn="ctr">
                <a:lnSpc>
                  <a:spcPct val="20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资产泄露风险高</a:t>
              </a:r>
            </a:p>
          </p:txBody>
        </p:sp>
        <p:sp>
          <p:nvSpPr>
            <p:cNvPr id="45" name="文本框 39"/>
            <p:cNvSpPr txBox="1"/>
            <p:nvPr/>
          </p:nvSpPr>
          <p:spPr>
            <a:xfrm>
              <a:off x="1871340" y="4630518"/>
              <a:ext cx="2239645"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沟通和团队协作</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b="1" dirty="0">
                  <a:solidFill>
                    <a:srgbClr val="4B7FFA"/>
                  </a:solidFill>
                  <a:latin typeface="微软雅黑" panose="020B0503020204020204" pitchFamily="34" charset="-122"/>
                  <a:ea typeface="微软雅黑" panose="020B0503020204020204" pitchFamily="34" charset="-122"/>
                </a:rPr>
                <a:t>难</a:t>
              </a:r>
            </a:p>
          </p:txBody>
        </p:sp>
        <p:sp>
          <p:nvSpPr>
            <p:cNvPr id="46" name="文本框 51"/>
            <p:cNvSpPr txBox="1"/>
            <p:nvPr/>
          </p:nvSpPr>
          <p:spPr>
            <a:xfrm>
              <a:off x="4484893" y="4607804"/>
              <a:ext cx="226568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版本和资源管理</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b="1" dirty="0">
                  <a:solidFill>
                    <a:srgbClr val="4B7FFA"/>
                  </a:solidFill>
                  <a:latin typeface="微软雅黑" panose="020B0503020204020204" pitchFamily="34" charset="-122"/>
                  <a:ea typeface="微软雅黑" panose="020B0503020204020204" pitchFamily="34" charset="-122"/>
                </a:rPr>
                <a:t>乱</a:t>
              </a:r>
            </a:p>
          </p:txBody>
        </p:sp>
        <p:sp>
          <p:nvSpPr>
            <p:cNvPr id="47" name="文本框 52"/>
            <p:cNvSpPr txBox="1"/>
            <p:nvPr/>
          </p:nvSpPr>
          <p:spPr>
            <a:xfrm>
              <a:off x="7014661" y="4607804"/>
              <a:ext cx="222377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规范和设计系统</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b="1" dirty="0">
                  <a:solidFill>
                    <a:srgbClr val="4B7FFA"/>
                  </a:solidFill>
                  <a:latin typeface="微软雅黑" panose="020B0503020204020204" pitchFamily="34" charset="-122"/>
                  <a:ea typeface="微软雅黑" panose="020B0503020204020204" pitchFamily="34" charset="-122"/>
                </a:rPr>
                <a:t>散</a:t>
              </a:r>
            </a:p>
          </p:txBody>
        </p:sp>
        <p:sp>
          <p:nvSpPr>
            <p:cNvPr id="48" name="文本框 53"/>
            <p:cNvSpPr txBox="1"/>
            <p:nvPr/>
          </p:nvSpPr>
          <p:spPr>
            <a:xfrm>
              <a:off x="9696048" y="4618821"/>
              <a:ext cx="207010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zh-CN" altLang="zh-CN" b="1" dirty="0">
                  <a:solidFill>
                    <a:schemeClr val="tx1">
                      <a:lumMod val="85000"/>
                      <a:lumOff val="15000"/>
                    </a:schemeClr>
                  </a:solidFill>
                  <a:latin typeface="微软雅黑" panose="020B0503020204020204" pitchFamily="34" charset="-122"/>
                  <a:ea typeface="微软雅黑" panose="020B0503020204020204" pitchFamily="34" charset="-122"/>
                </a:rPr>
                <a:t>信息安全</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b="1" dirty="0">
                  <a:solidFill>
                    <a:srgbClr val="4B7FFA"/>
                  </a:solidFill>
                  <a:latin typeface="微软雅黑" panose="020B0503020204020204" pitchFamily="34" charset="-122"/>
                  <a:ea typeface="微软雅黑" panose="020B0503020204020204" pitchFamily="34" charset="-122"/>
                </a:rPr>
                <a:t>差</a:t>
              </a:r>
            </a:p>
          </p:txBody>
        </p:sp>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579481" y="3387684"/>
            <a:ext cx="11084207" cy="2045430"/>
            <a:chOff x="550453" y="2093240"/>
            <a:chExt cx="11084207" cy="2045430"/>
          </a:xfrm>
        </p:grpSpPr>
        <p:sp>
          <p:nvSpPr>
            <p:cNvPr id="98" name="文本框 97"/>
            <p:cNvSpPr txBox="1"/>
            <p:nvPr/>
          </p:nvSpPr>
          <p:spPr>
            <a:xfrm>
              <a:off x="550453" y="2709560"/>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需求</a:t>
              </a:r>
            </a:p>
          </p:txBody>
        </p:sp>
        <p:sp>
          <p:nvSpPr>
            <p:cNvPr id="99" name="文本框 98"/>
            <p:cNvSpPr txBox="1"/>
            <p:nvPr/>
          </p:nvSpPr>
          <p:spPr>
            <a:xfrm>
              <a:off x="1274256" y="2952587"/>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规划</a:t>
              </a:r>
            </a:p>
          </p:txBody>
        </p:sp>
        <p:sp>
          <p:nvSpPr>
            <p:cNvPr id="100" name="文本框 99"/>
            <p:cNvSpPr txBox="1"/>
            <p:nvPr/>
          </p:nvSpPr>
          <p:spPr>
            <a:xfrm>
              <a:off x="3728098" y="2952586"/>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原型</a:t>
              </a:r>
            </a:p>
          </p:txBody>
        </p:sp>
        <p:sp>
          <p:nvSpPr>
            <p:cNvPr id="101" name="文本框 100"/>
            <p:cNvSpPr txBox="1"/>
            <p:nvPr/>
          </p:nvSpPr>
          <p:spPr>
            <a:xfrm>
              <a:off x="5229592" y="2949411"/>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交互</a:t>
              </a:r>
            </a:p>
          </p:txBody>
        </p:sp>
        <p:sp>
          <p:nvSpPr>
            <p:cNvPr id="102" name="文本框 101"/>
            <p:cNvSpPr txBox="1"/>
            <p:nvPr/>
          </p:nvSpPr>
          <p:spPr>
            <a:xfrm>
              <a:off x="6507806" y="2951672"/>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设计</a:t>
              </a:r>
            </a:p>
          </p:txBody>
        </p:sp>
        <p:sp>
          <p:nvSpPr>
            <p:cNvPr id="103" name="文本框 102"/>
            <p:cNvSpPr txBox="1"/>
            <p:nvPr/>
          </p:nvSpPr>
          <p:spPr>
            <a:xfrm>
              <a:off x="7642139" y="2951672"/>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研发</a:t>
              </a:r>
            </a:p>
          </p:txBody>
        </p:sp>
        <p:sp>
          <p:nvSpPr>
            <p:cNvPr id="104" name="文本框 103"/>
            <p:cNvSpPr txBox="1"/>
            <p:nvPr/>
          </p:nvSpPr>
          <p:spPr>
            <a:xfrm>
              <a:off x="8908664" y="2957056"/>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走查</a:t>
              </a:r>
            </a:p>
          </p:txBody>
        </p:sp>
        <p:sp>
          <p:nvSpPr>
            <p:cNvPr id="105" name="文本框 104"/>
            <p:cNvSpPr txBox="1"/>
            <p:nvPr/>
          </p:nvSpPr>
          <p:spPr>
            <a:xfrm>
              <a:off x="10297637" y="2951672"/>
              <a:ext cx="538480" cy="306705"/>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管理</a:t>
              </a:r>
            </a:p>
          </p:txBody>
        </p:sp>
        <p:sp>
          <p:nvSpPr>
            <p:cNvPr id="106" name="文本框 105"/>
            <p:cNvSpPr txBox="1"/>
            <p:nvPr/>
          </p:nvSpPr>
          <p:spPr>
            <a:xfrm>
              <a:off x="11096180" y="2610372"/>
              <a:ext cx="538480" cy="521970"/>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产品</a:t>
              </a:r>
              <a:endParaRPr lang="en-US" altLang="zh-CN" sz="1400" b="1" dirty="0">
                <a:latin typeface="微软雅黑" panose="020B0503020204020204" pitchFamily="34" charset="-122"/>
                <a:ea typeface="微软雅黑" panose="020B0503020204020204" pitchFamily="34" charset="-122"/>
                <a:cs typeface="OPPOSans B" panose="00020600040101010101" pitchFamily="18" charset="-122"/>
              </a:endParaRPr>
            </a:p>
            <a:p>
              <a:r>
                <a:rPr lang="zh-CN" altLang="en-US" sz="1400" b="1" dirty="0">
                  <a:latin typeface="微软雅黑" panose="020B0503020204020204" pitchFamily="34" charset="-122"/>
                  <a:ea typeface="微软雅黑" panose="020B0503020204020204" pitchFamily="34" charset="-122"/>
                  <a:cs typeface="OPPOSans B" panose="00020600040101010101" pitchFamily="18" charset="-122"/>
                </a:rPr>
                <a:t>落地</a:t>
              </a:r>
            </a:p>
          </p:txBody>
        </p:sp>
        <p:sp>
          <p:nvSpPr>
            <p:cNvPr id="107" name="文本框 106"/>
            <p:cNvSpPr txBox="1"/>
            <p:nvPr/>
          </p:nvSpPr>
          <p:spPr>
            <a:xfrm>
              <a:off x="2551055" y="2105675"/>
              <a:ext cx="487680" cy="275590"/>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OPPOSans M" panose="00020600040101010101" pitchFamily="18" charset="-122"/>
                </a:rPr>
                <a:t>沟通</a:t>
              </a:r>
            </a:p>
          </p:txBody>
        </p:sp>
        <p:sp>
          <p:nvSpPr>
            <p:cNvPr id="108" name="文本框 107"/>
            <p:cNvSpPr txBox="1"/>
            <p:nvPr/>
          </p:nvSpPr>
          <p:spPr>
            <a:xfrm>
              <a:off x="4514212" y="2093241"/>
              <a:ext cx="487680" cy="275590"/>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OPPOSans M" panose="00020600040101010101" pitchFamily="18" charset="-122"/>
                </a:rPr>
                <a:t>评审</a:t>
              </a:r>
            </a:p>
          </p:txBody>
        </p:sp>
        <p:sp>
          <p:nvSpPr>
            <p:cNvPr id="109" name="文本框 108"/>
            <p:cNvSpPr txBox="1"/>
            <p:nvPr/>
          </p:nvSpPr>
          <p:spPr>
            <a:xfrm>
              <a:off x="5855863" y="2093241"/>
              <a:ext cx="487680" cy="275590"/>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OPPOSans M" panose="00020600040101010101" pitchFamily="18" charset="-122"/>
                </a:rPr>
                <a:t>交付</a:t>
              </a:r>
            </a:p>
          </p:txBody>
        </p:sp>
        <p:sp>
          <p:nvSpPr>
            <p:cNvPr id="110" name="文本框 109"/>
            <p:cNvSpPr txBox="1"/>
            <p:nvPr/>
          </p:nvSpPr>
          <p:spPr>
            <a:xfrm>
              <a:off x="7146570" y="2093241"/>
              <a:ext cx="487680" cy="275590"/>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OPPOSans M" panose="00020600040101010101" pitchFamily="18" charset="-122"/>
                </a:rPr>
                <a:t>切图</a:t>
              </a:r>
            </a:p>
          </p:txBody>
        </p:sp>
        <p:sp>
          <p:nvSpPr>
            <p:cNvPr id="111" name="文本框 110"/>
            <p:cNvSpPr txBox="1"/>
            <p:nvPr/>
          </p:nvSpPr>
          <p:spPr>
            <a:xfrm>
              <a:off x="8415559" y="2095637"/>
              <a:ext cx="487680" cy="275590"/>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OPPOSans M" panose="00020600040101010101" pitchFamily="18" charset="-122"/>
                </a:rPr>
                <a:t>开发</a:t>
              </a:r>
            </a:p>
          </p:txBody>
        </p:sp>
        <p:sp>
          <p:nvSpPr>
            <p:cNvPr id="112" name="文本框 111"/>
            <p:cNvSpPr txBox="1"/>
            <p:nvPr/>
          </p:nvSpPr>
          <p:spPr>
            <a:xfrm>
              <a:off x="9669285" y="2093240"/>
              <a:ext cx="487680" cy="275590"/>
            </a:xfrm>
            <a:prstGeom prst="rect">
              <a:avLst/>
            </a:prstGeom>
            <a:noFill/>
          </p:spPr>
          <p:txBody>
            <a:bodyPr wrap="none" rtlCol="0">
              <a:spAutoFit/>
            </a:bodyPr>
            <a:lstStyle/>
            <a:p>
              <a:r>
                <a:rPr lang="zh-CN" altLang="en-US" sz="1200" dirty="0">
                  <a:latin typeface="微软雅黑" panose="020B0503020204020204" pitchFamily="34" charset="-122"/>
                  <a:ea typeface="微软雅黑" panose="020B0503020204020204" pitchFamily="34" charset="-122"/>
                  <a:cs typeface="OPPOSans M" panose="00020600040101010101" pitchFamily="18" charset="-122"/>
                </a:rPr>
                <a:t>归档</a:t>
              </a:r>
            </a:p>
          </p:txBody>
        </p:sp>
        <p:grpSp>
          <p:nvGrpSpPr>
            <p:cNvPr id="113" name="组合 112"/>
            <p:cNvGrpSpPr/>
            <p:nvPr/>
          </p:nvGrpSpPr>
          <p:grpSpPr>
            <a:xfrm>
              <a:off x="1063467" y="2813502"/>
              <a:ext cx="9951313" cy="78033"/>
              <a:chOff x="1063467" y="2813502"/>
              <a:chExt cx="9951313" cy="78033"/>
            </a:xfrm>
            <a:gradFill>
              <a:gsLst>
                <a:gs pos="0">
                  <a:schemeClr val="bg1"/>
                </a:gs>
                <a:gs pos="100000">
                  <a:srgbClr val="00B1FF"/>
                </a:gs>
              </a:gsLst>
              <a:lin ang="0" scaled="0"/>
            </a:gradFill>
          </p:grpSpPr>
          <p:sp useBgFill="1">
            <p:nvSpPr>
              <p:cNvPr id="129" name="矩形 128"/>
              <p:cNvSpPr/>
              <p:nvPr/>
            </p:nvSpPr>
            <p:spPr>
              <a:xfrm>
                <a:off x="1097307" y="2844329"/>
                <a:ext cx="9900000" cy="10800"/>
              </a:xfrm>
              <a:prstGeom prst="rect">
                <a:avLst/>
              </a:prstGeom>
            </p:spPr>
            <p:style>
              <a:lnRef idx="2">
                <a:schemeClr val="dk1"/>
              </a:lnRef>
              <a:fillRef idx="1">
                <a:schemeClr val="lt1"/>
              </a:fillRef>
              <a:effectRef idx="0">
                <a:srgbClr val="FFFFFF"/>
              </a:effectRef>
              <a:fontRef idx="minor">
                <a:srgbClr val="FFFFFF"/>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1" name="椭圆 120"/>
              <p:cNvSpPr/>
              <p:nvPr/>
            </p:nvSpPr>
            <p:spPr>
              <a:xfrm>
                <a:off x="1063467" y="2820670"/>
                <a:ext cx="63699" cy="636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2" name="椭圆 121"/>
              <p:cNvSpPr/>
              <p:nvPr/>
            </p:nvSpPr>
            <p:spPr>
              <a:xfrm>
                <a:off x="1488627" y="2819955"/>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3" name="椭圆 122"/>
              <p:cNvSpPr/>
              <p:nvPr/>
            </p:nvSpPr>
            <p:spPr>
              <a:xfrm>
                <a:off x="3942621" y="2822415"/>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4" name="椭圆 123"/>
              <p:cNvSpPr/>
              <p:nvPr/>
            </p:nvSpPr>
            <p:spPr>
              <a:xfrm>
                <a:off x="5443963" y="2822415"/>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5" name="椭圆 124"/>
              <p:cNvSpPr/>
              <p:nvPr/>
            </p:nvSpPr>
            <p:spPr>
              <a:xfrm>
                <a:off x="6722177" y="2823279"/>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6" name="椭圆 125"/>
              <p:cNvSpPr/>
              <p:nvPr/>
            </p:nvSpPr>
            <p:spPr>
              <a:xfrm>
                <a:off x="7856510" y="2820103"/>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7" name="椭圆 126"/>
              <p:cNvSpPr/>
              <p:nvPr/>
            </p:nvSpPr>
            <p:spPr>
              <a:xfrm>
                <a:off x="9118002" y="2819137"/>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28" name="椭圆 127"/>
              <p:cNvSpPr/>
              <p:nvPr/>
            </p:nvSpPr>
            <p:spPr>
              <a:xfrm>
                <a:off x="10504620" y="2820771"/>
                <a:ext cx="63699" cy="636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sp useBgFill="1">
            <p:nvSpPr>
              <p:cNvPr id="130" name="箭头: V 形 129"/>
              <p:cNvSpPr/>
              <p:nvPr/>
            </p:nvSpPr>
            <p:spPr>
              <a:xfrm>
                <a:off x="10967980" y="2813502"/>
                <a:ext cx="46800" cy="78033"/>
              </a:xfrm>
              <a:prstGeom prst="chevron">
                <a:avLst>
                  <a:gd name="adj" fmla="val 601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cs typeface="OPPOSans R" panose="00020600040101010101" pitchFamily="18" charset="-122"/>
                </a:endParaRPr>
              </a:p>
            </p:txBody>
          </p:sp>
        </p:grpSp>
        <p:sp>
          <p:nvSpPr>
            <p:cNvPr id="114" name="文本框 113"/>
            <p:cNvSpPr txBox="1"/>
            <p:nvPr/>
          </p:nvSpPr>
          <p:spPr>
            <a:xfrm>
              <a:off x="1914523" y="2957570"/>
              <a:ext cx="917575" cy="1181100"/>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用户访谈</a:t>
              </a:r>
              <a:r>
                <a:rPr lang="en-US" altLang="zh-CN" sz="900" dirty="0">
                  <a:latin typeface="微软雅黑" panose="020B0503020204020204" pitchFamily="34" charset="-122"/>
                  <a:ea typeface="微软雅黑" panose="020B0503020204020204" pitchFamily="34" charset="-122"/>
                  <a:cs typeface="OPPOSans R" panose="00020600040101010101" pitchFamily="18" charset="-122"/>
                </a:rPr>
                <a:t>/</a:t>
              </a: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画像</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竞品分析</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数据分析</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场景</a:t>
              </a:r>
              <a:r>
                <a:rPr lang="en-US" altLang="zh-CN" sz="900" dirty="0">
                  <a:latin typeface="微软雅黑" panose="020B0503020204020204" pitchFamily="34" charset="-122"/>
                  <a:ea typeface="微软雅黑" panose="020B0503020204020204" pitchFamily="34" charset="-122"/>
                  <a:cs typeface="OPPOSans R" panose="00020600040101010101" pitchFamily="18" charset="-122"/>
                </a:rPr>
                <a:t>/</a:t>
              </a: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用户分析</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低保真原型</a:t>
              </a:r>
            </a:p>
          </p:txBody>
        </p:sp>
        <p:sp>
          <p:nvSpPr>
            <p:cNvPr id="115" name="文本框 114"/>
            <p:cNvSpPr txBox="1"/>
            <p:nvPr/>
          </p:nvSpPr>
          <p:spPr>
            <a:xfrm>
              <a:off x="2901135" y="2949411"/>
              <a:ext cx="752475" cy="1181100"/>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目标分析</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行业趋势</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en-US" altLang="zh-CN" sz="900" dirty="0">
                  <a:latin typeface="微软雅黑" panose="020B0503020204020204" pitchFamily="34" charset="-122"/>
                  <a:ea typeface="微软雅黑" panose="020B0503020204020204" pitchFamily="34" charset="-122"/>
                  <a:cs typeface="OPPOSans R" panose="00020600040101010101" pitchFamily="18" charset="-122"/>
                </a:rPr>
                <a:t>SWOT</a:t>
              </a: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分析</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en-US" altLang="zh-CN" sz="900" dirty="0">
                  <a:latin typeface="微软雅黑" panose="020B0503020204020204" pitchFamily="34" charset="-122"/>
                  <a:ea typeface="微软雅黑" panose="020B0503020204020204" pitchFamily="34" charset="-122"/>
                  <a:cs typeface="OPPOSans R" panose="00020600040101010101" pitchFamily="18" charset="-122"/>
                </a:rPr>
                <a:t>KANO</a:t>
              </a: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模型</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en-US" altLang="zh-CN" sz="900" dirty="0">
                  <a:latin typeface="微软雅黑" panose="020B0503020204020204" pitchFamily="34" charset="-122"/>
                  <a:ea typeface="微软雅黑" panose="020B0503020204020204" pitchFamily="34" charset="-122"/>
                  <a:cs typeface="OPPOSans R" panose="00020600040101010101" pitchFamily="18" charset="-122"/>
                </a:rPr>
                <a:t>A/B</a:t>
              </a: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测试</a:t>
              </a:r>
            </a:p>
          </p:txBody>
        </p:sp>
        <p:sp>
          <p:nvSpPr>
            <p:cNvPr id="116" name="文本框 115"/>
            <p:cNvSpPr txBox="1"/>
            <p:nvPr/>
          </p:nvSpPr>
          <p:spPr>
            <a:xfrm>
              <a:off x="4313330" y="2949410"/>
              <a:ext cx="868680" cy="1181100"/>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用户体验地图</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信息架构分析</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高保真原型</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交互文档撰写</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交互演示</a:t>
              </a:r>
            </a:p>
          </p:txBody>
        </p:sp>
        <p:sp>
          <p:nvSpPr>
            <p:cNvPr id="117" name="文本框 116"/>
            <p:cNvSpPr txBox="1"/>
            <p:nvPr/>
          </p:nvSpPr>
          <p:spPr>
            <a:xfrm>
              <a:off x="5772961" y="2949409"/>
              <a:ext cx="754380" cy="1181100"/>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设计规范</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团队资源库</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插画设计</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页面设计</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en-US" altLang="zh-CN" sz="900" dirty="0">
                  <a:latin typeface="微软雅黑" panose="020B0503020204020204" pitchFamily="34" charset="-122"/>
                  <a:ea typeface="微软雅黑" panose="020B0503020204020204" pitchFamily="34" charset="-122"/>
                  <a:cs typeface="OPPOSans R" panose="00020600040101010101" pitchFamily="18" charset="-122"/>
                </a:rPr>
                <a:t>UI</a:t>
              </a: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设计</a:t>
              </a:r>
            </a:p>
          </p:txBody>
        </p:sp>
        <p:sp>
          <p:nvSpPr>
            <p:cNvPr id="118" name="文本框 117"/>
            <p:cNvSpPr txBox="1"/>
            <p:nvPr/>
          </p:nvSpPr>
          <p:spPr>
            <a:xfrm>
              <a:off x="7016249" y="2957056"/>
              <a:ext cx="640080" cy="963295"/>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图标设计</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配图交付</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设计规范</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动画参数</a:t>
              </a:r>
            </a:p>
          </p:txBody>
        </p:sp>
        <p:sp>
          <p:nvSpPr>
            <p:cNvPr id="119" name="文本框 118"/>
            <p:cNvSpPr txBox="1"/>
            <p:nvPr/>
          </p:nvSpPr>
          <p:spPr>
            <a:xfrm>
              <a:off x="8216802" y="2954239"/>
              <a:ext cx="754380" cy="963295"/>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缺陷走查</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团队协作</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跨端走查</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可用性测试</a:t>
              </a:r>
            </a:p>
          </p:txBody>
        </p:sp>
        <p:sp>
          <p:nvSpPr>
            <p:cNvPr id="120" name="文本框 119"/>
            <p:cNvSpPr txBox="1"/>
            <p:nvPr/>
          </p:nvSpPr>
          <p:spPr>
            <a:xfrm>
              <a:off x="9508257" y="2959192"/>
              <a:ext cx="868680" cy="963295"/>
            </a:xfrm>
            <a:prstGeom prst="rect">
              <a:avLst/>
            </a:prstGeom>
            <a:noFill/>
          </p:spPr>
          <p:txBody>
            <a:bodyPr wrap="none" rtlCol="0">
              <a:spAutoFit/>
            </a:bodyPr>
            <a:lstStyle/>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版本管理</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组件库管理</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素材管理</a:t>
              </a:r>
              <a:endParaRPr lang="en-US" altLang="zh-CN" sz="900" dirty="0">
                <a:latin typeface="微软雅黑" panose="020B0503020204020204" pitchFamily="34" charset="-122"/>
                <a:ea typeface="微软雅黑" panose="020B0503020204020204" pitchFamily="34" charset="-122"/>
                <a:cs typeface="OPPOSans R" panose="00020600040101010101" pitchFamily="18" charset="-122"/>
              </a:endParaRPr>
            </a:p>
            <a:p>
              <a:pPr>
                <a:lnSpc>
                  <a:spcPts val="1700"/>
                </a:lnSpc>
                <a:buSzPct val="100000"/>
              </a:pPr>
              <a:r>
                <a:rPr lang="zh-CN" altLang="en-US" sz="900" dirty="0">
                  <a:latin typeface="微软雅黑" panose="020B0503020204020204" pitchFamily="34" charset="-122"/>
                  <a:ea typeface="微软雅黑" panose="020B0503020204020204" pitchFamily="34" charset="-122"/>
                  <a:cs typeface="OPPOSans R" panose="00020600040101010101" pitchFamily="18" charset="-122"/>
                </a:rPr>
                <a:t>设计规范管理</a:t>
              </a:r>
            </a:p>
          </p:txBody>
        </p:sp>
      </p:grpSp>
      <p:sp>
        <p:nvSpPr>
          <p:cNvPr id="44" name="文本框 43"/>
          <p:cNvSpPr txBox="1"/>
          <p:nvPr/>
        </p:nvSpPr>
        <p:spPr>
          <a:xfrm>
            <a:off x="1503406" y="835353"/>
            <a:ext cx="9415605" cy="584775"/>
          </a:xfrm>
          <a:prstGeom prst="rect">
            <a:avLst/>
          </a:prstGeom>
          <a:noFill/>
        </p:spPr>
        <p:txBody>
          <a:bodyPr wrap="square" rtlCol="0">
            <a:spAutoFit/>
          </a:bodyPr>
          <a:lstStyle/>
          <a:p>
            <a:pPr algn="ctr"/>
            <a:r>
              <a:rPr lang="en-US" altLang="zh-CN" sz="3200" b="1" dirty="0" err="1">
                <a:latin typeface="微软雅黑" panose="020B0503020204020204" pitchFamily="34" charset="-122"/>
                <a:ea typeface="微软雅黑" panose="020B0503020204020204" pitchFamily="34" charset="-122"/>
                <a:cs typeface="OPPOSans B" panose="00020600040101010101" pitchFamily="18" charset="-122"/>
              </a:rPr>
              <a:t>Pixso</a:t>
            </a:r>
            <a:r>
              <a:rPr lang="zh-CN" altLang="en-US" sz="3200" b="1" dirty="0">
                <a:latin typeface="微软雅黑" panose="020B0503020204020204" pitchFamily="34" charset="-122"/>
                <a:ea typeface="微软雅黑" panose="020B0503020204020204" pitchFamily="34" charset="-122"/>
                <a:cs typeface="OPPOSans B" panose="00020600040101010101" pitchFamily="18" charset="-122"/>
              </a:rPr>
              <a:t>提供一站式的解决方案，覆盖产品设计全流程</a:t>
            </a:r>
          </a:p>
        </p:txBody>
      </p:sp>
      <p:sp>
        <p:nvSpPr>
          <p:cNvPr id="45" name="文本框 44"/>
          <p:cNvSpPr txBox="1"/>
          <p:nvPr/>
        </p:nvSpPr>
        <p:spPr>
          <a:xfrm>
            <a:off x="1552918" y="1451757"/>
            <a:ext cx="9207788" cy="507831"/>
          </a:xfrm>
          <a:prstGeom prst="rect">
            <a:avLst/>
          </a:prstGeom>
          <a:noFill/>
        </p:spPr>
        <p:txBody>
          <a:bodyPr wrap="square" rtlCol="0">
            <a:spAutoFit/>
          </a:bodyPr>
          <a:lstStyle/>
          <a:p>
            <a:pPr algn="ctr"/>
            <a:r>
              <a:rPr lang="zh-CN" altLang="en-US" sz="2700" b="1" dirty="0">
                <a:latin typeface="微软雅黑" panose="020B0503020204020204" pitchFamily="34" charset="-122"/>
                <a:ea typeface="微软雅黑" panose="020B0503020204020204" pitchFamily="34" charset="-122"/>
                <a:cs typeface="OPPOSans B" panose="00020600040101010101" pitchFamily="18" charset="-122"/>
              </a:rPr>
              <a:t>「白板</a:t>
            </a:r>
            <a:r>
              <a:rPr lang="en-US" altLang="zh-CN" sz="2700" b="1" dirty="0">
                <a:latin typeface="微软雅黑" panose="020B0503020204020204" pitchFamily="34" charset="-122"/>
                <a:ea typeface="微软雅黑" panose="020B0503020204020204" pitchFamily="34" charset="-122"/>
                <a:cs typeface="OPPOSans B" panose="00020600040101010101" pitchFamily="18" charset="-122"/>
              </a:rPr>
              <a:t>·</a:t>
            </a:r>
            <a:r>
              <a:rPr lang="zh-CN" altLang="en-US" sz="2700" b="1" dirty="0">
                <a:latin typeface="微软雅黑" panose="020B0503020204020204" pitchFamily="34" charset="-122"/>
                <a:ea typeface="微软雅黑" panose="020B0503020204020204" pitchFamily="34" charset="-122"/>
                <a:cs typeface="OPPOSans B" panose="00020600040101010101" pitchFamily="18" charset="-122"/>
              </a:rPr>
              <a:t>原型</a:t>
            </a:r>
            <a:r>
              <a:rPr lang="en-US" altLang="zh-CN" sz="2700" b="1" dirty="0">
                <a:latin typeface="微软雅黑" panose="020B0503020204020204" pitchFamily="34" charset="-122"/>
                <a:ea typeface="微软雅黑" panose="020B0503020204020204" pitchFamily="34" charset="-122"/>
                <a:cs typeface="OPPOSans B" panose="00020600040101010101" pitchFamily="18" charset="-122"/>
              </a:rPr>
              <a:t>·</a:t>
            </a:r>
            <a:r>
              <a:rPr lang="zh-CN" altLang="en-US" sz="2700" b="1" dirty="0">
                <a:latin typeface="微软雅黑" panose="020B0503020204020204" pitchFamily="34" charset="-122"/>
                <a:ea typeface="微软雅黑" panose="020B0503020204020204" pitchFamily="34" charset="-122"/>
                <a:cs typeface="OPPOSans B" panose="00020600040101010101" pitchFamily="18" charset="-122"/>
              </a:rPr>
              <a:t>设计</a:t>
            </a:r>
            <a:r>
              <a:rPr lang="en-US" altLang="zh-CN" sz="2700" b="1" dirty="0">
                <a:latin typeface="微软雅黑" panose="020B0503020204020204" pitchFamily="34" charset="-122"/>
                <a:ea typeface="微软雅黑" panose="020B0503020204020204" pitchFamily="34" charset="-122"/>
                <a:cs typeface="OPPOSans B" panose="00020600040101010101" pitchFamily="18" charset="-122"/>
              </a:rPr>
              <a:t>·</a:t>
            </a:r>
            <a:r>
              <a:rPr lang="zh-CN" altLang="en-US" sz="2700" b="1" dirty="0">
                <a:latin typeface="微软雅黑" panose="020B0503020204020204" pitchFamily="34" charset="-122"/>
                <a:ea typeface="微软雅黑" panose="020B0503020204020204" pitchFamily="34" charset="-122"/>
                <a:cs typeface="OPPOSans B" panose="00020600040101010101" pitchFamily="18" charset="-122"/>
              </a:rPr>
              <a:t>协同</a:t>
            </a:r>
            <a:r>
              <a:rPr lang="en-US" altLang="zh-CN" sz="2700" b="1" dirty="0">
                <a:latin typeface="微软雅黑" panose="020B0503020204020204" pitchFamily="34" charset="-122"/>
                <a:ea typeface="微软雅黑" panose="020B0503020204020204" pitchFamily="34" charset="-122"/>
                <a:cs typeface="OPPOSans B" panose="00020600040101010101" pitchFamily="18" charset="-122"/>
              </a:rPr>
              <a:t>·</a:t>
            </a:r>
            <a:r>
              <a:rPr lang="zh-CN" altLang="en-US" sz="2700" b="1" dirty="0">
                <a:latin typeface="微软雅黑" panose="020B0503020204020204" pitchFamily="34" charset="-122"/>
                <a:ea typeface="微软雅黑" panose="020B0503020204020204" pitchFamily="34" charset="-122"/>
                <a:cs typeface="OPPOSans B" panose="00020600040101010101" pitchFamily="18" charset="-122"/>
              </a:rPr>
              <a:t>交付</a:t>
            </a:r>
            <a:r>
              <a:rPr lang="en-US" altLang="zh-CN" sz="2700" b="1" dirty="0">
                <a:latin typeface="微软雅黑" panose="020B0503020204020204" pitchFamily="34" charset="-122"/>
                <a:ea typeface="微软雅黑" panose="020B0503020204020204" pitchFamily="34" charset="-122"/>
                <a:cs typeface="OPPOSans B" panose="00020600040101010101" pitchFamily="18" charset="-122"/>
              </a:rPr>
              <a:t>·</a:t>
            </a:r>
            <a:r>
              <a:rPr lang="zh-CN" altLang="en-US" sz="2700" b="1" dirty="0">
                <a:latin typeface="微软雅黑" panose="020B0503020204020204" pitchFamily="34" charset="-122"/>
                <a:ea typeface="微软雅黑" panose="020B0503020204020204" pitchFamily="34" charset="-122"/>
                <a:cs typeface="OPPOSans B" panose="00020600040101010101" pitchFamily="18" charset="-122"/>
              </a:rPr>
              <a:t>管理」</a:t>
            </a:r>
          </a:p>
        </p:txBody>
      </p:sp>
      <p:sp>
        <p:nvSpPr>
          <p:cNvPr id="47" name="矩形: 圆角 46"/>
          <p:cNvSpPr/>
          <p:nvPr/>
        </p:nvSpPr>
        <p:spPr>
          <a:xfrm>
            <a:off x="975800" y="2554530"/>
            <a:ext cx="881575" cy="385711"/>
          </a:xfrm>
          <a:prstGeom prst="roundRect">
            <a:avLst>
              <a:gd name="adj" fmla="val 50000"/>
            </a:avLst>
          </a:prstGeom>
          <a:gradFill>
            <a:gsLst>
              <a:gs pos="0">
                <a:srgbClr val="2549FF"/>
              </a:gs>
              <a:gs pos="100000">
                <a:srgbClr val="2549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白板</a:t>
            </a:r>
          </a:p>
        </p:txBody>
      </p:sp>
      <p:sp>
        <p:nvSpPr>
          <p:cNvPr id="51" name="矩形: 圆角 50"/>
          <p:cNvSpPr/>
          <p:nvPr/>
        </p:nvSpPr>
        <p:spPr>
          <a:xfrm>
            <a:off x="1922184" y="2554530"/>
            <a:ext cx="2259070" cy="385711"/>
          </a:xfrm>
          <a:prstGeom prst="roundRect">
            <a:avLst>
              <a:gd name="adj" fmla="val 50000"/>
            </a:avLst>
          </a:prstGeom>
          <a:gradFill>
            <a:gsLst>
              <a:gs pos="0">
                <a:srgbClr val="2549FF"/>
              </a:gs>
              <a:gs pos="100000">
                <a:srgbClr val="2167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原型</a:t>
            </a:r>
          </a:p>
        </p:txBody>
      </p:sp>
      <p:sp>
        <p:nvSpPr>
          <p:cNvPr id="52" name="矩形: 圆角 51"/>
          <p:cNvSpPr/>
          <p:nvPr/>
        </p:nvSpPr>
        <p:spPr>
          <a:xfrm>
            <a:off x="4246063" y="2554530"/>
            <a:ext cx="2645950" cy="385711"/>
          </a:xfrm>
          <a:prstGeom prst="roundRect">
            <a:avLst>
              <a:gd name="adj" fmla="val 50000"/>
            </a:avLst>
          </a:prstGeom>
          <a:gradFill>
            <a:gsLst>
              <a:gs pos="100000">
                <a:srgbClr val="0898FF"/>
              </a:gs>
              <a:gs pos="0">
                <a:srgbClr val="2167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设计</a:t>
            </a:r>
          </a:p>
        </p:txBody>
      </p:sp>
      <p:sp>
        <p:nvSpPr>
          <p:cNvPr id="53" name="矩形: 圆角 52"/>
          <p:cNvSpPr/>
          <p:nvPr/>
        </p:nvSpPr>
        <p:spPr>
          <a:xfrm>
            <a:off x="6956822" y="2554530"/>
            <a:ext cx="2297631" cy="385711"/>
          </a:xfrm>
          <a:prstGeom prst="roundRect">
            <a:avLst>
              <a:gd name="adj" fmla="val 50000"/>
            </a:avLst>
          </a:prstGeom>
          <a:gradFill>
            <a:gsLst>
              <a:gs pos="0">
                <a:srgbClr val="0898FF"/>
              </a:gs>
              <a:gs pos="100000">
                <a:srgbClr val="00B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交付</a:t>
            </a:r>
          </a:p>
        </p:txBody>
      </p:sp>
      <p:sp>
        <p:nvSpPr>
          <p:cNvPr id="54" name="矩形: 圆角 53"/>
          <p:cNvSpPr/>
          <p:nvPr/>
        </p:nvSpPr>
        <p:spPr>
          <a:xfrm>
            <a:off x="9319263" y="2554530"/>
            <a:ext cx="1896938" cy="385711"/>
          </a:xfrm>
          <a:prstGeom prst="roundRect">
            <a:avLst>
              <a:gd name="adj" fmla="val 50000"/>
            </a:avLst>
          </a:prstGeom>
          <a:gradFill>
            <a:gsLst>
              <a:gs pos="100000">
                <a:srgbClr val="00B2FF"/>
              </a:gs>
              <a:gs pos="0">
                <a:srgbClr val="00B2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企业服务</a:t>
            </a:r>
          </a:p>
        </p:txBody>
      </p:sp>
      <p:grpSp>
        <p:nvGrpSpPr>
          <p:cNvPr id="2" name="组合 1"/>
          <p:cNvGrpSpPr/>
          <p:nvPr/>
        </p:nvGrpSpPr>
        <p:grpSpPr>
          <a:xfrm>
            <a:off x="1924014" y="4410082"/>
            <a:ext cx="28941" cy="891793"/>
            <a:chOff x="1924014" y="4410082"/>
            <a:chExt cx="28941" cy="891793"/>
          </a:xfrm>
        </p:grpSpPr>
        <p:sp>
          <p:nvSpPr>
            <p:cNvPr id="50" name="椭圆 49"/>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5" name="椭圆 54"/>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6" name="椭圆 55"/>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7" name="椭圆 56"/>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58" name="椭圆 57"/>
            <p:cNvSpPr/>
            <p:nvPr/>
          </p:nvSpPr>
          <p:spPr>
            <a:xfrm>
              <a:off x="1924014" y="5272934"/>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59" name="组合 58"/>
          <p:cNvGrpSpPr/>
          <p:nvPr/>
        </p:nvGrpSpPr>
        <p:grpSpPr>
          <a:xfrm>
            <a:off x="2920405" y="4410082"/>
            <a:ext cx="28941" cy="891793"/>
            <a:chOff x="1924014" y="4410082"/>
            <a:chExt cx="28941" cy="891793"/>
          </a:xfrm>
        </p:grpSpPr>
        <p:sp>
          <p:nvSpPr>
            <p:cNvPr id="60" name="椭圆 59"/>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1" name="椭圆 60"/>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2" name="椭圆 61"/>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3" name="椭圆 62"/>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4" name="椭圆 63"/>
            <p:cNvSpPr/>
            <p:nvPr/>
          </p:nvSpPr>
          <p:spPr>
            <a:xfrm>
              <a:off x="1924014" y="5272934"/>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65" name="组合 64"/>
          <p:cNvGrpSpPr/>
          <p:nvPr/>
        </p:nvGrpSpPr>
        <p:grpSpPr>
          <a:xfrm>
            <a:off x="4327975" y="4410082"/>
            <a:ext cx="28941" cy="891793"/>
            <a:chOff x="1924014" y="4410082"/>
            <a:chExt cx="28941" cy="891793"/>
          </a:xfrm>
        </p:grpSpPr>
        <p:sp>
          <p:nvSpPr>
            <p:cNvPr id="66" name="椭圆 65"/>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7" name="椭圆 66"/>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8" name="椭圆 67"/>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69" name="椭圆 68"/>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0" name="椭圆 69"/>
            <p:cNvSpPr/>
            <p:nvPr/>
          </p:nvSpPr>
          <p:spPr>
            <a:xfrm>
              <a:off x="1924014" y="5272934"/>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71" name="组合 70"/>
          <p:cNvGrpSpPr/>
          <p:nvPr/>
        </p:nvGrpSpPr>
        <p:grpSpPr>
          <a:xfrm>
            <a:off x="5787518" y="4410082"/>
            <a:ext cx="28941" cy="891793"/>
            <a:chOff x="1924014" y="4410082"/>
            <a:chExt cx="28941" cy="891793"/>
          </a:xfrm>
        </p:grpSpPr>
        <p:sp>
          <p:nvSpPr>
            <p:cNvPr id="72" name="椭圆 71"/>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3" name="椭圆 72"/>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4" name="椭圆 73"/>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5" name="椭圆 74"/>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6" name="椭圆 75"/>
            <p:cNvSpPr/>
            <p:nvPr/>
          </p:nvSpPr>
          <p:spPr>
            <a:xfrm>
              <a:off x="1924014" y="5272934"/>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77" name="组合 76"/>
          <p:cNvGrpSpPr/>
          <p:nvPr/>
        </p:nvGrpSpPr>
        <p:grpSpPr>
          <a:xfrm>
            <a:off x="7025079" y="4410082"/>
            <a:ext cx="28941" cy="676080"/>
            <a:chOff x="1924014" y="4410082"/>
            <a:chExt cx="28941" cy="676080"/>
          </a:xfrm>
        </p:grpSpPr>
        <p:sp>
          <p:nvSpPr>
            <p:cNvPr id="78" name="椭圆 77"/>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9" name="椭圆 78"/>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0" name="椭圆 79"/>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1" name="椭圆 80"/>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83" name="组合 82"/>
          <p:cNvGrpSpPr/>
          <p:nvPr/>
        </p:nvGrpSpPr>
        <p:grpSpPr>
          <a:xfrm>
            <a:off x="8217421" y="4410082"/>
            <a:ext cx="28941" cy="676080"/>
            <a:chOff x="1924014" y="4410082"/>
            <a:chExt cx="28941" cy="676080"/>
          </a:xfrm>
        </p:grpSpPr>
        <p:sp>
          <p:nvSpPr>
            <p:cNvPr id="84" name="椭圆 83"/>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5" name="椭圆 84"/>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6" name="椭圆 85"/>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87" name="椭圆 86"/>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169" name="组合 168"/>
          <p:cNvGrpSpPr/>
          <p:nvPr/>
        </p:nvGrpSpPr>
        <p:grpSpPr>
          <a:xfrm>
            <a:off x="9508344" y="4410082"/>
            <a:ext cx="28941" cy="676080"/>
            <a:chOff x="1924014" y="4410082"/>
            <a:chExt cx="28941" cy="676080"/>
          </a:xfrm>
        </p:grpSpPr>
        <p:sp>
          <p:nvSpPr>
            <p:cNvPr id="170" name="椭圆 169"/>
            <p:cNvSpPr/>
            <p:nvPr/>
          </p:nvSpPr>
          <p:spPr>
            <a:xfrm>
              <a:off x="1924014" y="4410082"/>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71" name="椭圆 170"/>
            <p:cNvSpPr/>
            <p:nvPr/>
          </p:nvSpPr>
          <p:spPr>
            <a:xfrm>
              <a:off x="1924014" y="4625795"/>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72" name="椭圆 171"/>
            <p:cNvSpPr/>
            <p:nvPr/>
          </p:nvSpPr>
          <p:spPr>
            <a:xfrm>
              <a:off x="1924014" y="4841508"/>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173" name="椭圆 172"/>
            <p:cNvSpPr/>
            <p:nvPr/>
          </p:nvSpPr>
          <p:spPr>
            <a:xfrm>
              <a:off x="1924014" y="5057221"/>
              <a:ext cx="28941" cy="28941"/>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11" name="组合 10">
            <a:extLst>
              <a:ext uri="{FF2B5EF4-FFF2-40B4-BE49-F238E27FC236}">
                <a16:creationId xmlns:a16="http://schemas.microsoft.com/office/drawing/2014/main" id="{313CB811-A9C4-6990-62A9-7FA1E618AC89}"/>
              </a:ext>
            </a:extLst>
          </p:cNvPr>
          <p:cNvGrpSpPr/>
          <p:nvPr/>
        </p:nvGrpSpPr>
        <p:grpSpPr>
          <a:xfrm>
            <a:off x="1584449" y="3726570"/>
            <a:ext cx="8983569" cy="362647"/>
            <a:chOff x="1584449" y="3731476"/>
            <a:chExt cx="8983569" cy="381762"/>
          </a:xfrm>
        </p:grpSpPr>
        <p:pic>
          <p:nvPicPr>
            <p:cNvPr id="7" name="图片 6">
              <a:extLst>
                <a:ext uri="{FF2B5EF4-FFF2-40B4-BE49-F238E27FC236}">
                  <a16:creationId xmlns:a16="http://schemas.microsoft.com/office/drawing/2014/main" id="{C3417B15-6982-32DA-B2C0-6A7ED49CBDC7}"/>
                </a:ext>
              </a:extLst>
            </p:cNvPr>
            <p:cNvPicPr>
              <a:picLocks noChangeAspect="1"/>
            </p:cNvPicPr>
            <p:nvPr/>
          </p:nvPicPr>
          <p:blipFill>
            <a:blip r:embed="rId2"/>
            <a:stretch>
              <a:fillRect/>
            </a:stretch>
          </p:blipFill>
          <p:spPr>
            <a:xfrm>
              <a:off x="1584449" y="3731476"/>
              <a:ext cx="2378813" cy="381762"/>
            </a:xfrm>
            <a:prstGeom prst="rect">
              <a:avLst/>
            </a:prstGeom>
          </p:spPr>
        </p:pic>
        <p:pic>
          <p:nvPicPr>
            <p:cNvPr id="8" name="图片 7">
              <a:extLst>
                <a:ext uri="{FF2B5EF4-FFF2-40B4-BE49-F238E27FC236}">
                  <a16:creationId xmlns:a16="http://schemas.microsoft.com/office/drawing/2014/main" id="{954E5082-4E97-F2D0-F3EA-C1AEC8176BFB}"/>
                </a:ext>
              </a:extLst>
            </p:cNvPr>
            <p:cNvPicPr>
              <a:picLocks noChangeAspect="1"/>
            </p:cNvPicPr>
            <p:nvPr/>
          </p:nvPicPr>
          <p:blipFill>
            <a:blip r:embed="rId2"/>
            <a:stretch>
              <a:fillRect/>
            </a:stretch>
          </p:blipFill>
          <p:spPr>
            <a:xfrm>
              <a:off x="4061077" y="3731476"/>
              <a:ext cx="2690128" cy="381762"/>
            </a:xfrm>
            <a:prstGeom prst="rect">
              <a:avLst/>
            </a:prstGeom>
          </p:spPr>
        </p:pic>
        <p:pic>
          <p:nvPicPr>
            <p:cNvPr id="9" name="图片 8">
              <a:extLst>
                <a:ext uri="{FF2B5EF4-FFF2-40B4-BE49-F238E27FC236}">
                  <a16:creationId xmlns:a16="http://schemas.microsoft.com/office/drawing/2014/main" id="{2D4A89DE-A3CE-0ABC-EB44-688E081B409F}"/>
                </a:ext>
              </a:extLst>
            </p:cNvPr>
            <p:cNvPicPr>
              <a:picLocks noChangeAspect="1"/>
            </p:cNvPicPr>
            <p:nvPr/>
          </p:nvPicPr>
          <p:blipFill>
            <a:blip r:embed="rId2"/>
            <a:stretch>
              <a:fillRect/>
            </a:stretch>
          </p:blipFill>
          <p:spPr>
            <a:xfrm>
              <a:off x="6785227" y="3731476"/>
              <a:ext cx="2361803" cy="381762"/>
            </a:xfrm>
            <a:prstGeom prst="rect">
              <a:avLst/>
            </a:prstGeom>
          </p:spPr>
        </p:pic>
        <p:pic>
          <p:nvPicPr>
            <p:cNvPr id="10" name="图片 9">
              <a:extLst>
                <a:ext uri="{FF2B5EF4-FFF2-40B4-BE49-F238E27FC236}">
                  <a16:creationId xmlns:a16="http://schemas.microsoft.com/office/drawing/2014/main" id="{5CAE4C2A-8ABE-40EA-4FF6-7C9A2587F8E5}"/>
                </a:ext>
              </a:extLst>
            </p:cNvPr>
            <p:cNvPicPr>
              <a:picLocks noChangeAspect="1"/>
            </p:cNvPicPr>
            <p:nvPr/>
          </p:nvPicPr>
          <p:blipFill>
            <a:blip r:embed="rId2"/>
            <a:stretch>
              <a:fillRect/>
            </a:stretch>
          </p:blipFill>
          <p:spPr>
            <a:xfrm>
              <a:off x="9193148" y="3731476"/>
              <a:ext cx="1374870" cy="38176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MicrosoftTeams-image1"/>
          <p:cNvPicPr>
            <a:picLocks noChangeAspect="1"/>
          </p:cNvPicPr>
          <p:nvPr/>
        </p:nvPicPr>
        <p:blipFill rotWithShape="1">
          <a:blip r:embed="rId6"/>
          <a:srcRect b="4673"/>
          <a:stretch>
            <a:fillRect/>
          </a:stretch>
        </p:blipFill>
        <p:spPr>
          <a:xfrm>
            <a:off x="4707890" y="1395095"/>
            <a:ext cx="7359015" cy="4300222"/>
          </a:xfrm>
          <a:prstGeom prst="rect">
            <a:avLst/>
          </a:prstGeom>
        </p:spPr>
      </p:pic>
      <p:pic>
        <p:nvPicPr>
          <p:cNvPr id="5" name="图片 4" descr="图形用户界面, 应用程序&#10;&#10;描述已自动生成"/>
          <p:cNvPicPr>
            <a:picLocks noChangeAspect="1"/>
          </p:cNvPicPr>
          <p:nvPr/>
        </p:nvPicPr>
        <p:blipFill rotWithShape="1">
          <a:blip r:embed="rId7"/>
          <a:srcRect b="14996"/>
          <a:stretch>
            <a:fillRect/>
          </a:stretch>
        </p:blipFill>
        <p:spPr>
          <a:xfrm>
            <a:off x="4716385" y="1791220"/>
            <a:ext cx="7350519" cy="3904098"/>
          </a:xfrm>
          <a:prstGeom prst="rect">
            <a:avLst/>
          </a:prstGeom>
        </p:spPr>
      </p:pic>
      <p:sp>
        <p:nvSpPr>
          <p:cNvPr id="11" name="矩形 10"/>
          <p:cNvSpPr/>
          <p:nvPr/>
        </p:nvSpPr>
        <p:spPr>
          <a:xfrm>
            <a:off x="5940321" y="2031349"/>
            <a:ext cx="4890977" cy="3663968"/>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5"/>
          <p:cNvSpPr>
            <a:spLocks noGrp="1"/>
          </p:cNvSpPr>
          <p:nvPr>
            <p:ph type="title"/>
          </p:nvPr>
        </p:nvSpPr>
        <p:spPr>
          <a:xfrm>
            <a:off x="587375" y="403225"/>
            <a:ext cx="5086350" cy="507365"/>
          </a:xfrm>
        </p:spPr>
        <p:txBody>
          <a:bodyPr/>
          <a:lstStyle/>
          <a:p>
            <a:r>
              <a:rPr lang="en-US" altLang="zh-CN" dirty="0" err="1"/>
              <a:t>Pixso</a:t>
            </a:r>
            <a:r>
              <a:rPr lang="zh-CN" altLang="en-US" dirty="0"/>
              <a:t>核心能力</a:t>
            </a:r>
          </a:p>
        </p:txBody>
      </p:sp>
      <p:sp>
        <p:nvSpPr>
          <p:cNvPr id="8" name="文本框 7"/>
          <p:cNvSpPr txBox="1"/>
          <p:nvPr/>
        </p:nvSpPr>
        <p:spPr>
          <a:xfrm>
            <a:off x="617709" y="910318"/>
            <a:ext cx="3637280" cy="337185"/>
          </a:xfrm>
          <a:prstGeom prst="rect">
            <a:avLst/>
          </a:prstGeom>
          <a:noFill/>
        </p:spPr>
        <p:txBody>
          <a:bodyPr wrap="none" rtlCol="0" anchor="t">
            <a:spAutoFit/>
          </a:bodyPr>
          <a:lstStyle/>
          <a:p>
            <a:r>
              <a:rPr lang="zh-CN" altLang="en-US" sz="1600" dirty="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原型、设计、交付、协作、管理一体化</a:t>
            </a:r>
          </a:p>
        </p:txBody>
      </p:sp>
      <p:sp>
        <p:nvSpPr>
          <p:cNvPr id="3" name="文本框 2"/>
          <p:cNvSpPr txBox="1"/>
          <p:nvPr/>
        </p:nvSpPr>
        <p:spPr>
          <a:xfrm>
            <a:off x="770380" y="3702656"/>
            <a:ext cx="216527" cy="483314"/>
          </a:xfrm>
          <a:prstGeom prst="rect">
            <a:avLst/>
          </a:prstGeom>
          <a:noFill/>
        </p:spPr>
        <p:txBody>
          <a:bodyPr wrap="square" rtlCol="0">
            <a:spAutoFit/>
          </a:bodyPr>
          <a:lstStyle/>
          <a:p>
            <a:pPr algn="ctr"/>
            <a:r>
              <a:rPr lang="zh-CN" altLang="en-US" sz="1100" b="1" dirty="0">
                <a:solidFill>
                  <a:schemeClr val="bg1"/>
                </a:solidFill>
                <a:latin typeface="微软雅黑" panose="020B0503020204020204" pitchFamily="34" charset="-122"/>
                <a:ea typeface="微软雅黑" panose="020B0503020204020204" pitchFamily="34" charset="-122"/>
              </a:rPr>
              <a:t>管理</a:t>
            </a:r>
          </a:p>
        </p:txBody>
      </p:sp>
      <p:sp>
        <p:nvSpPr>
          <p:cNvPr id="22" name="矩形: 圆角 21"/>
          <p:cNvSpPr/>
          <p:nvPr/>
        </p:nvSpPr>
        <p:spPr>
          <a:xfrm rot="5400000">
            <a:off x="2063357" y="833739"/>
            <a:ext cx="938719" cy="3231423"/>
          </a:xfrm>
          <a:prstGeom prst="roundRect">
            <a:avLst>
              <a:gd name="adj" fmla="val 4601"/>
            </a:avLst>
          </a:prstGeom>
          <a:solidFill>
            <a:srgbClr val="BBBEFF">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p:cNvSpPr/>
          <p:nvPr/>
        </p:nvSpPr>
        <p:spPr>
          <a:xfrm rot="5400000">
            <a:off x="372005" y="2312409"/>
            <a:ext cx="938723" cy="274087"/>
          </a:xfrm>
          <a:prstGeom prst="roundRect">
            <a:avLst>
              <a:gd name="adj" fmla="val 16667"/>
            </a:avLst>
          </a:prstGeom>
          <a:solidFill>
            <a:srgbClr val="347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4B7FFA"/>
              </a:highlight>
            </a:endParaRPr>
          </a:p>
        </p:txBody>
      </p:sp>
      <p:sp>
        <p:nvSpPr>
          <p:cNvPr id="14" name="文本框 13"/>
          <p:cNvSpPr txBox="1"/>
          <p:nvPr/>
        </p:nvSpPr>
        <p:spPr>
          <a:xfrm>
            <a:off x="729672" y="1969079"/>
            <a:ext cx="216527" cy="938718"/>
          </a:xfrm>
          <a:prstGeom prst="rect">
            <a:avLst/>
          </a:prstGeom>
          <a:noFill/>
        </p:spPr>
        <p:txBody>
          <a:bodyPr wrap="square" rtlCol="0">
            <a:spAutoFit/>
          </a:bodyPr>
          <a:lstStyle/>
          <a:p>
            <a:pPr algn="ctr"/>
            <a:r>
              <a:rPr lang="zh-CN" altLang="en-US" sz="1100" b="1" dirty="0">
                <a:solidFill>
                  <a:schemeClr val="bg1"/>
                </a:solidFill>
                <a:latin typeface="微软雅黑" panose="020B0503020204020204" pitchFamily="34" charset="-122"/>
                <a:ea typeface="微软雅黑" panose="020B0503020204020204" pitchFamily="34" charset="-122"/>
              </a:rPr>
              <a:t>原型</a:t>
            </a:r>
            <a:r>
              <a:rPr lang="en-US" altLang="zh-CN" sz="1100" b="1" dirty="0">
                <a:solidFill>
                  <a:schemeClr val="bg1"/>
                </a:solidFill>
                <a:latin typeface="微软雅黑" panose="020B0503020204020204" pitchFamily="34" charset="-122"/>
                <a:ea typeface="微软雅黑" panose="020B0503020204020204" pitchFamily="34" charset="-122"/>
              </a:rPr>
              <a:t>+</a:t>
            </a:r>
            <a:r>
              <a:rPr lang="zh-CN" altLang="en-US" sz="1100" b="1" dirty="0">
                <a:solidFill>
                  <a:schemeClr val="bg1"/>
                </a:solidFill>
                <a:latin typeface="微软雅黑" panose="020B0503020204020204" pitchFamily="34" charset="-122"/>
                <a:ea typeface="微软雅黑" panose="020B0503020204020204" pitchFamily="34" charset="-122"/>
              </a:rPr>
              <a:t>设计</a:t>
            </a:r>
          </a:p>
        </p:txBody>
      </p:sp>
      <p:sp>
        <p:nvSpPr>
          <p:cNvPr id="41" name="文本框 40"/>
          <p:cNvSpPr txBox="1"/>
          <p:nvPr/>
        </p:nvSpPr>
        <p:spPr>
          <a:xfrm>
            <a:off x="1073518" y="1934801"/>
            <a:ext cx="3240070" cy="1014730"/>
          </a:xfrm>
          <a:prstGeom prst="rect">
            <a:avLst/>
          </a:prstGeom>
          <a:noFill/>
        </p:spPr>
        <p:txBody>
          <a:bodyPr wrap="square" rtlCol="0">
            <a:spAutoFit/>
          </a:bodyPr>
          <a:lstStyle/>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高保真</a:t>
            </a:r>
            <a:r>
              <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原型，真实交互体验</a:t>
            </a:r>
          </a:p>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智能化设计，提高设计效率</a:t>
            </a:r>
            <a:endParaRPr lang="en-US" altLang="zh-CN"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团队组件库，实时更新</a:t>
            </a:r>
            <a:endParaRPr lang="en-US" altLang="zh-CN"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rPr>
              <a:t>广泛格式兼容，</a:t>
            </a:r>
            <a:r>
              <a:rPr lang="en-US" altLang="zh-CN" sz="1000" dirty="0">
                <a:solidFill>
                  <a:schemeClr val="bg2">
                    <a:lumMod val="25000"/>
                  </a:schemeClr>
                </a:solidFill>
                <a:latin typeface="微软雅黑" panose="020B0503020204020204" pitchFamily="34" charset="-122"/>
                <a:ea typeface="微软雅黑" panose="020B0503020204020204" pitchFamily="34" charset="-122"/>
              </a:rPr>
              <a:t>Sketch/XD/SVG/Axure/Figma</a:t>
            </a:r>
          </a:p>
        </p:txBody>
      </p:sp>
      <p:sp>
        <p:nvSpPr>
          <p:cNvPr id="46" name="矩形: 圆角 45"/>
          <p:cNvSpPr/>
          <p:nvPr/>
        </p:nvSpPr>
        <p:spPr>
          <a:xfrm rot="5400000">
            <a:off x="2153771" y="3404611"/>
            <a:ext cx="766538" cy="3240069"/>
          </a:xfrm>
          <a:prstGeom prst="roundRect">
            <a:avLst>
              <a:gd name="adj" fmla="val 4601"/>
            </a:avLst>
          </a:prstGeom>
          <a:solidFill>
            <a:srgbClr val="BBBEFF">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矩形: 圆角 46"/>
          <p:cNvSpPr/>
          <p:nvPr/>
        </p:nvSpPr>
        <p:spPr>
          <a:xfrm rot="5400000">
            <a:off x="458097" y="4887601"/>
            <a:ext cx="766539" cy="274087"/>
          </a:xfrm>
          <a:prstGeom prst="roundRect">
            <a:avLst>
              <a:gd name="adj" fmla="val 16667"/>
            </a:avLst>
          </a:prstGeom>
          <a:solidFill>
            <a:srgbClr val="347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p:cNvSpPr txBox="1"/>
          <p:nvPr/>
        </p:nvSpPr>
        <p:spPr>
          <a:xfrm>
            <a:off x="724189" y="4797159"/>
            <a:ext cx="216527" cy="483314"/>
          </a:xfrm>
          <a:prstGeom prst="rect">
            <a:avLst/>
          </a:prstGeom>
          <a:noFill/>
        </p:spPr>
        <p:txBody>
          <a:bodyPr wrap="square" rtlCol="0">
            <a:spAutoFit/>
          </a:bodyPr>
          <a:lstStyle/>
          <a:p>
            <a:pPr algn="ctr"/>
            <a:r>
              <a:rPr lang="zh-CN" altLang="en-US" sz="1100" b="1" dirty="0">
                <a:solidFill>
                  <a:schemeClr val="bg1"/>
                </a:solidFill>
                <a:latin typeface="微软雅黑" panose="020B0503020204020204" pitchFamily="34" charset="-122"/>
                <a:ea typeface="微软雅黑" panose="020B0503020204020204" pitchFamily="34" charset="-122"/>
              </a:rPr>
              <a:t>管理</a:t>
            </a:r>
          </a:p>
        </p:txBody>
      </p:sp>
      <p:sp>
        <p:nvSpPr>
          <p:cNvPr id="45" name="文本框 44"/>
          <p:cNvSpPr txBox="1"/>
          <p:nvPr/>
        </p:nvSpPr>
        <p:spPr>
          <a:xfrm>
            <a:off x="1073518" y="4735585"/>
            <a:ext cx="2237205" cy="590909"/>
          </a:xfrm>
          <a:prstGeom prst="rect">
            <a:avLst/>
          </a:prstGeom>
          <a:noFill/>
        </p:spPr>
        <p:txBody>
          <a:bodyPr wrap="square" rtlCol="0">
            <a:spAutoFit/>
          </a:bodyPr>
          <a:lstStyle/>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rPr>
              <a:t>资源管理，设计资产不流失</a:t>
            </a:r>
          </a:p>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rPr>
              <a:t>权限管理，信息安全有保障</a:t>
            </a:r>
            <a:endParaRPr lang="en-US" altLang="zh-CN" sz="1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圆角 60"/>
          <p:cNvSpPr/>
          <p:nvPr/>
        </p:nvSpPr>
        <p:spPr>
          <a:xfrm rot="5400000">
            <a:off x="341688" y="3642268"/>
            <a:ext cx="999358" cy="274087"/>
          </a:xfrm>
          <a:prstGeom prst="roundRect">
            <a:avLst>
              <a:gd name="adj" fmla="val 16667"/>
            </a:avLst>
          </a:prstGeom>
          <a:solidFill>
            <a:srgbClr val="347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圆角 59"/>
          <p:cNvSpPr/>
          <p:nvPr/>
        </p:nvSpPr>
        <p:spPr>
          <a:xfrm rot="5400000">
            <a:off x="2049813" y="2191599"/>
            <a:ext cx="992273" cy="3182510"/>
          </a:xfrm>
          <a:prstGeom prst="roundRect">
            <a:avLst>
              <a:gd name="adj" fmla="val 4601"/>
            </a:avLst>
          </a:prstGeom>
          <a:solidFill>
            <a:srgbClr val="BBBEFF">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文本框 61"/>
          <p:cNvSpPr txBox="1"/>
          <p:nvPr/>
        </p:nvSpPr>
        <p:spPr>
          <a:xfrm>
            <a:off x="733683" y="3314581"/>
            <a:ext cx="216527" cy="938719"/>
          </a:xfrm>
          <a:prstGeom prst="rect">
            <a:avLst/>
          </a:prstGeom>
          <a:noFill/>
        </p:spPr>
        <p:txBody>
          <a:bodyPr wrap="square" rtlCol="0">
            <a:spAutoFit/>
          </a:bodyPr>
          <a:lstStyle/>
          <a:p>
            <a:pPr algn="ctr"/>
            <a:r>
              <a:rPr lang="zh-CN" altLang="en-US" sz="1100" b="1" dirty="0">
                <a:solidFill>
                  <a:schemeClr val="bg1"/>
                </a:solidFill>
                <a:latin typeface="微软雅黑" panose="020B0503020204020204" pitchFamily="34" charset="-122"/>
                <a:ea typeface="微软雅黑" panose="020B0503020204020204" pitchFamily="34" charset="-122"/>
              </a:rPr>
              <a:t>协作</a:t>
            </a:r>
            <a:r>
              <a:rPr lang="en-US" altLang="zh-CN" sz="1100" b="1" dirty="0">
                <a:solidFill>
                  <a:schemeClr val="bg1"/>
                </a:solidFill>
                <a:latin typeface="微软雅黑" panose="020B0503020204020204" pitchFamily="34" charset="-122"/>
                <a:ea typeface="微软雅黑" panose="020B0503020204020204" pitchFamily="34" charset="-122"/>
              </a:rPr>
              <a:t>+</a:t>
            </a:r>
            <a:r>
              <a:rPr lang="zh-CN" altLang="en-US" sz="1100" b="1" dirty="0">
                <a:solidFill>
                  <a:schemeClr val="bg1"/>
                </a:solidFill>
                <a:latin typeface="微软雅黑" panose="020B0503020204020204" pitchFamily="34" charset="-122"/>
                <a:ea typeface="微软雅黑" panose="020B0503020204020204" pitchFamily="34" charset="-122"/>
              </a:rPr>
              <a:t>交付</a:t>
            </a:r>
          </a:p>
        </p:txBody>
      </p:sp>
      <p:sp>
        <p:nvSpPr>
          <p:cNvPr id="59" name="文本框 58"/>
          <p:cNvSpPr txBox="1"/>
          <p:nvPr/>
        </p:nvSpPr>
        <p:spPr>
          <a:xfrm>
            <a:off x="1073518" y="3371991"/>
            <a:ext cx="2237205" cy="783590"/>
          </a:xfrm>
          <a:prstGeom prst="rect">
            <a:avLst/>
          </a:prstGeom>
          <a:noFill/>
        </p:spPr>
        <p:txBody>
          <a:bodyPr wrap="square" rtlCol="0">
            <a:spAutoFit/>
          </a:bodyPr>
          <a:lstStyle/>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实时协同，消除信息差</a:t>
            </a:r>
            <a:endParaRPr lang="en-US" altLang="zh-CN"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实时交付，免切免标</a:t>
            </a:r>
          </a:p>
          <a:p>
            <a:pPr>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支持网页版和桌面版，跨平台</a:t>
            </a:r>
            <a:endParaRPr lang="zh-CN" altLang="en-US" sz="1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多人协作">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936083" y="2023747"/>
            <a:ext cx="4895215" cy="3671570"/>
          </a:xfrm>
          <a:prstGeom prst="rect">
            <a:avLst/>
          </a:prstGeom>
        </p:spPr>
      </p:pic>
      <p:sp>
        <p:nvSpPr>
          <p:cNvPr id="10" name="文本框 9"/>
          <p:cNvSpPr txBox="1"/>
          <p:nvPr/>
        </p:nvSpPr>
        <p:spPr>
          <a:xfrm>
            <a:off x="7272020" y="5880737"/>
            <a:ext cx="2227580" cy="275590"/>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实时协作演示动画</a:t>
            </a:r>
          </a:p>
        </p:txBody>
      </p:sp>
      <p:pic>
        <p:nvPicPr>
          <p:cNvPr id="15" name="图片 14" descr="图标&#10;&#10;描述已自动生成"/>
          <p:cNvPicPr>
            <a:picLocks noChangeAspect="1"/>
          </p:cNvPicPr>
          <p:nvPr/>
        </p:nvPicPr>
        <p:blipFill>
          <a:blip r:embed="rId9"/>
          <a:stretch>
            <a:fillRect/>
          </a:stretch>
        </p:blipFill>
        <p:spPr>
          <a:xfrm>
            <a:off x="4791801" y="1461535"/>
            <a:ext cx="134840" cy="1348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cstate="print"/>
          <a:srcRect/>
          <a:stretch>
            <a:fillRect/>
          </a:stretch>
        </p:blipFill>
        <p:spPr bwMode="auto">
          <a:xfrm>
            <a:off x="2198577" y="1431261"/>
            <a:ext cx="3148569" cy="1800000"/>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p:cNvSpPr txBox="1"/>
          <p:nvPr/>
        </p:nvSpPr>
        <p:spPr>
          <a:xfrm>
            <a:off x="3255566" y="3299905"/>
            <a:ext cx="1260562" cy="400110"/>
          </a:xfrm>
          <a:prstGeom prst="rect">
            <a:avLst/>
          </a:prstGeom>
          <a:noFill/>
        </p:spPr>
        <p:txBody>
          <a:bodyPr wrap="square" lIns="0" tIns="45720" rIns="91440" bIns="45720" rtlCol="0">
            <a:spAutoFit/>
          </a:bodyPr>
          <a:lstStyle>
            <a:defPPr>
              <a:defRPr lang="zh-CN"/>
            </a:defPPr>
            <a:lvl1pPr algn="ctr">
              <a:defRPr kumimoji="1" sz="2000" b="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cs"/>
              </a:rPr>
              <a:t>自动布局</a:t>
            </a:r>
          </a:p>
        </p:txBody>
      </p:sp>
      <p:sp>
        <p:nvSpPr>
          <p:cNvPr id="35" name="文本框 34"/>
          <p:cNvSpPr txBox="1"/>
          <p:nvPr/>
        </p:nvSpPr>
        <p:spPr>
          <a:xfrm>
            <a:off x="8258886" y="3268937"/>
            <a:ext cx="1807040" cy="408170"/>
          </a:xfrm>
          <a:prstGeom prst="rect">
            <a:avLst/>
          </a:prstGeom>
          <a:noFill/>
        </p:spPr>
        <p:txBody>
          <a:bodyPr wrap="square" lIns="0" tIns="45720" rIns="91440" bIns="45720" rtlCol="0">
            <a:spAutoFit/>
          </a:bodyPr>
          <a:lstStyle>
            <a:defPPr>
              <a:defRPr lang="zh-CN"/>
            </a:defPPr>
            <a:lvl1pPr>
              <a:defRPr kumimoji="1" sz="2400">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cs"/>
              </a:rPr>
              <a:t>组件变体</a:t>
            </a:r>
          </a:p>
        </p:txBody>
      </p:sp>
      <p:pic>
        <p:nvPicPr>
          <p:cNvPr id="36" name="Picture 2"/>
          <p:cNvPicPr>
            <a:picLocks noChangeAspect="1" noChangeArrowheads="1"/>
          </p:cNvPicPr>
          <p:nvPr/>
        </p:nvPicPr>
        <p:blipFill>
          <a:blip r:embed="rId3" cstate="print"/>
          <a:srcRect/>
          <a:stretch>
            <a:fillRect/>
          </a:stretch>
        </p:blipFill>
        <p:spPr bwMode="auto">
          <a:xfrm>
            <a:off x="7105966" y="1431261"/>
            <a:ext cx="3024707" cy="1800000"/>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nvSpPr>
        <p:spPr>
          <a:xfrm>
            <a:off x="3145291" y="5885916"/>
            <a:ext cx="2333697" cy="400110"/>
          </a:xfrm>
          <a:prstGeom prst="rect">
            <a:avLst/>
          </a:prstGeom>
          <a:noFill/>
        </p:spPr>
        <p:txBody>
          <a:bodyPr wrap="square" lIns="0" tIns="45720" rIns="91440" bIns="45720" rtlCol="0">
            <a:spAutoFit/>
          </a:bodyPr>
          <a:lstStyle>
            <a:defPPr>
              <a:defRPr lang="zh-CN"/>
            </a:defPPr>
            <a:lvl1pPr algn="ctr">
              <a:defRPr kumimoji="1" sz="2400">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cs"/>
              </a:rPr>
              <a:t>全局样式</a:t>
            </a:r>
          </a:p>
        </p:txBody>
      </p:sp>
      <p:sp>
        <p:nvSpPr>
          <p:cNvPr id="30" name="文本框 29"/>
          <p:cNvSpPr txBox="1"/>
          <p:nvPr/>
        </p:nvSpPr>
        <p:spPr>
          <a:xfrm>
            <a:off x="8199546" y="5885916"/>
            <a:ext cx="1323808" cy="400110"/>
          </a:xfrm>
          <a:prstGeom prst="rect">
            <a:avLst/>
          </a:prstGeom>
          <a:noFill/>
        </p:spPr>
        <p:txBody>
          <a:bodyPr wrap="square" lIns="0" tIns="45720" rIns="91440" bIns="45720" rtlCol="0">
            <a:spAutoFit/>
          </a:bodyPr>
          <a:lstStyle>
            <a:defPPr>
              <a:defRPr lang="zh-CN"/>
            </a:defPPr>
            <a:lvl1pPr algn="ctr">
              <a:defRPr kumimoji="1" sz="2400">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cs"/>
              </a:rPr>
              <a:t>矢量网格</a:t>
            </a:r>
          </a:p>
        </p:txBody>
      </p:sp>
      <p:pic>
        <p:nvPicPr>
          <p:cNvPr id="46" name="Picture 2"/>
          <p:cNvPicPr>
            <a:picLocks noChangeAspect="1" noChangeArrowheads="1"/>
          </p:cNvPicPr>
          <p:nvPr/>
        </p:nvPicPr>
        <p:blipFill>
          <a:blip r:embed="rId4"/>
          <a:srcRect/>
          <a:stretch>
            <a:fillRect/>
          </a:stretch>
        </p:blipFill>
        <p:spPr bwMode="auto">
          <a:xfrm>
            <a:off x="2198577" y="3980261"/>
            <a:ext cx="3141038" cy="1800000"/>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7"/>
          <p:cNvSpPr txBox="1"/>
          <p:nvPr/>
        </p:nvSpPr>
        <p:spPr>
          <a:xfrm>
            <a:off x="631825" y="189865"/>
            <a:ext cx="2804160" cy="368300"/>
          </a:xfrm>
          <a:prstGeom prst="rect">
            <a:avLst/>
          </a:prstGeom>
          <a:noFill/>
        </p:spPr>
        <p:txBody>
          <a:bodyPr wrap="square" rtlCol="0">
            <a:spAutoFit/>
          </a:bodyPr>
          <a:lstStyle/>
          <a:p>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标题 4"/>
          <p:cNvSpPr>
            <a:spLocks noGrp="1"/>
          </p:cNvSpPr>
          <p:nvPr>
            <p:ph type="title"/>
          </p:nvPr>
        </p:nvSpPr>
        <p:spPr>
          <a:xfrm>
            <a:off x="587229" y="471943"/>
            <a:ext cx="11073468" cy="507329"/>
          </a:xfrm>
        </p:spPr>
        <p:txBody>
          <a:bodyPr lIns="91440" tIns="45720" rIns="91440" bIns="45720" anchor="t"/>
          <a:lstStyle/>
          <a:p>
            <a:pPr algn="ctr"/>
            <a:r>
              <a:rPr lang="zh-CN" altLang="en-US" dirty="0">
                <a:latin typeface="微软雅黑" panose="020B0503020204020204" pitchFamily="34" charset="-122"/>
                <a:ea typeface="微软雅黑" panose="020B0503020204020204" pitchFamily="34" charset="-122"/>
              </a:rPr>
              <a:t>智能化</a:t>
            </a:r>
            <a:r>
              <a:rPr lang="zh-CN" dirty="0">
                <a:latin typeface="微软雅黑" panose="020B0503020204020204" pitchFamily="34" charset="-122"/>
                <a:ea typeface="微软雅黑" panose="020B0503020204020204" pitchFamily="34" charset="-122"/>
              </a:rPr>
              <a:t>设计</a:t>
            </a:r>
          </a:p>
        </p:txBody>
      </p:sp>
      <p:pic>
        <p:nvPicPr>
          <p:cNvPr id="12" name="Picture 2"/>
          <p:cNvPicPr>
            <a:picLocks noChangeAspect="1" noChangeArrowheads="1"/>
          </p:cNvPicPr>
          <p:nvPr/>
        </p:nvPicPr>
        <p:blipFill>
          <a:blip r:embed="rId5"/>
          <a:srcRect/>
          <a:stretch>
            <a:fillRect/>
          </a:stretch>
        </p:blipFill>
        <p:spPr bwMode="auto">
          <a:xfrm>
            <a:off x="7049505" y="3951316"/>
            <a:ext cx="3141038" cy="179623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765667" y="3815474"/>
            <a:ext cx="3819858" cy="1964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descr="图片包含 图示&#10;&#10;描述已自动生成"/>
          <p:cNvPicPr>
            <a:picLocks noChangeAspect="1"/>
          </p:cNvPicPr>
          <p:nvPr/>
        </p:nvPicPr>
        <p:blipFill>
          <a:blip r:embed="rId6"/>
          <a:stretch>
            <a:fillRect/>
          </a:stretch>
        </p:blipFill>
        <p:spPr>
          <a:xfrm>
            <a:off x="7105966" y="4028508"/>
            <a:ext cx="3024707" cy="17190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87229" y="441326"/>
            <a:ext cx="11073468" cy="507329"/>
          </a:xfrm>
        </p:spPr>
        <p:txBody>
          <a:bodyPr/>
          <a:lstStyle/>
          <a:p>
            <a:pPr algn="ctr"/>
            <a:r>
              <a:rPr lang="zh-CN" altLang="en-US" dirty="0">
                <a:latin typeface="微软雅黑" panose="020B0503020204020204" pitchFamily="34" charset="-122"/>
                <a:ea typeface="微软雅黑" panose="020B0503020204020204" pitchFamily="34" charset="-122"/>
              </a:rPr>
              <a:t>自动布局</a:t>
            </a:r>
          </a:p>
        </p:txBody>
      </p:sp>
      <p:sp>
        <p:nvSpPr>
          <p:cNvPr id="10" name="文本框 9"/>
          <p:cNvSpPr txBox="1"/>
          <p:nvPr/>
        </p:nvSpPr>
        <p:spPr>
          <a:xfrm>
            <a:off x="1964055" y="1805305"/>
            <a:ext cx="2655570" cy="398780"/>
          </a:xfrm>
          <a:prstGeom prst="rect">
            <a:avLst/>
          </a:prstGeom>
          <a:noFill/>
        </p:spPr>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rPr>
              <a:t>单卡片演示动画</a:t>
            </a:r>
          </a:p>
        </p:txBody>
      </p:sp>
      <p:sp>
        <p:nvSpPr>
          <p:cNvPr id="12" name="文本框 11"/>
          <p:cNvSpPr txBox="1"/>
          <p:nvPr/>
        </p:nvSpPr>
        <p:spPr>
          <a:xfrm>
            <a:off x="6099810" y="1805305"/>
            <a:ext cx="5403215" cy="398780"/>
          </a:xfrm>
          <a:prstGeom prst="rect">
            <a:avLst/>
          </a:prstGeom>
          <a:noFill/>
        </p:spPr>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rPr>
              <a:t>复杂场景自动布局演示动画</a:t>
            </a:r>
            <a:endParaRPr lang="en-US" altLang="zh-CN" sz="1200" b="1" dirty="0">
              <a:latin typeface="微软雅黑" panose="020B0503020204020204" pitchFamily="34" charset="-122"/>
              <a:ea typeface="微软雅黑" panose="020B0503020204020204" pitchFamily="34" charset="-122"/>
            </a:endParaRPr>
          </a:p>
        </p:txBody>
      </p:sp>
      <p:pic>
        <p:nvPicPr>
          <p:cNvPr id="5" name="复杂自动布局">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468959"/>
            <a:ext cx="5407025" cy="3379391"/>
          </a:xfrm>
          <a:prstGeom prst="rect">
            <a:avLst/>
          </a:prstGeom>
        </p:spPr>
      </p:pic>
      <p:pic>
        <p:nvPicPr>
          <p:cNvPr id="6" name="卡片自动变局 白">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31800" y="2468959"/>
            <a:ext cx="5407025" cy="3379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000"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100"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87229" y="460376"/>
            <a:ext cx="11073468" cy="507329"/>
          </a:xfrm>
        </p:spPr>
        <p:txBody>
          <a:bodyPr/>
          <a:lstStyle/>
          <a:p>
            <a:pPr algn="ctr"/>
            <a:r>
              <a:rPr lang="zh-CN" altLang="en-US" dirty="0"/>
              <a:t>全局样式演示动画</a:t>
            </a:r>
            <a:br>
              <a:rPr lang="zh-CN" altLang="en-US" dirty="0"/>
            </a:br>
            <a:endParaRPr lang="zh-CN" altLang="en-US" dirty="0"/>
          </a:p>
        </p:txBody>
      </p:sp>
      <p:pic>
        <p:nvPicPr>
          <p:cNvPr id="3" name="全局演示01">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330994" y="1553029"/>
            <a:ext cx="7233920" cy="452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853680" y="1366820"/>
            <a:ext cx="2045970" cy="368300"/>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变体演示</a:t>
            </a:r>
            <a:r>
              <a:rPr lang="zh-CN" altLang="en-US" b="1" dirty="0">
                <a:latin typeface="微软雅黑" panose="020B0503020204020204" pitchFamily="34" charset="-122"/>
                <a:ea typeface="微软雅黑" panose="020B0503020204020204" pitchFamily="34" charset="-122"/>
                <a:sym typeface="+mn-ea"/>
              </a:rPr>
              <a:t>动画</a:t>
            </a:r>
            <a:endParaRPr lang="zh-CN" altLang="en-US"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075941" y="1366820"/>
            <a:ext cx="2037080" cy="368300"/>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组件化演示</a:t>
            </a:r>
            <a:r>
              <a:rPr lang="zh-CN" altLang="en-US" b="1" dirty="0">
                <a:latin typeface="微软雅黑" panose="020B0503020204020204" pitchFamily="34" charset="-122"/>
                <a:ea typeface="微软雅黑" panose="020B0503020204020204" pitchFamily="34" charset="-122"/>
                <a:sym typeface="+mn-ea"/>
              </a:rPr>
              <a:t>动画</a:t>
            </a:r>
            <a:endParaRPr lang="zh-CN" altLang="en-US" b="1" dirty="0">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a:xfrm>
            <a:off x="587229" y="403226"/>
            <a:ext cx="11073468" cy="507329"/>
          </a:xfrm>
        </p:spPr>
        <p:txBody>
          <a:bodyPr/>
          <a:lstStyle/>
          <a:p>
            <a:pPr algn="ctr"/>
            <a:r>
              <a:rPr lang="zh-CN" altLang="en-US" dirty="0"/>
              <a:t>组件变体</a:t>
            </a:r>
          </a:p>
        </p:txBody>
      </p:sp>
      <p:pic>
        <p:nvPicPr>
          <p:cNvPr id="6" name="组件库变体02 (1)">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324867" y="2343786"/>
            <a:ext cx="5556503" cy="3472814"/>
          </a:xfrm>
          <a:prstGeom prst="rect">
            <a:avLst/>
          </a:prstGeom>
        </p:spPr>
      </p:pic>
      <p:pic>
        <p:nvPicPr>
          <p:cNvPr id="7" name="组件变体">
            <a:hlinkClick r:id="" action="ppaction://media"/>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6327905" y="2343786"/>
            <a:ext cx="5556502" cy="34728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a79059fe-7c70-4fb2-ac17-d0de70a23f49"/>
  <p:tag name="COMMONDATA" val="eyJoZGlkIjoiYzkyODI0NmJkOTdkMTRhNDFmZmVhMjdlZDY5MDZkZDIifQ=="/>
</p:tagLst>
</file>

<file path=ppt/tags/tag2.xml><?xml version="1.0" encoding="utf-8"?>
<p:tagLst xmlns:a="http://schemas.openxmlformats.org/drawingml/2006/main" xmlns:r="http://schemas.openxmlformats.org/officeDocument/2006/relationships" xmlns:p="http://schemas.openxmlformats.org/presentationml/2006/main">
  <p:tag name="ISLIDE.ICON" val="#74921;"/>
</p:tagLst>
</file>

<file path=ppt/tags/tag3.xml><?xml version="1.0" encoding="utf-8"?>
<p:tagLst xmlns:a="http://schemas.openxmlformats.org/drawingml/2006/main" xmlns:r="http://schemas.openxmlformats.org/officeDocument/2006/relationships" xmlns:p="http://schemas.openxmlformats.org/presentationml/2006/main">
  <p:tag name="ISLIDE.ICON" val="#393944;"/>
</p:tagLst>
</file>

<file path=ppt/tags/tag4.xml><?xml version="1.0" encoding="utf-8"?>
<p:tagLst xmlns:a="http://schemas.openxmlformats.org/drawingml/2006/main" xmlns:r="http://schemas.openxmlformats.org/officeDocument/2006/relationships" xmlns:p="http://schemas.openxmlformats.org/presentationml/2006/main">
  <p:tag name="ISLIDE.VECTOR" val="#340059;"/>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Pixso">
      <a:dk1>
        <a:sysClr val="windowText" lastClr="000000"/>
      </a:dk1>
      <a:lt1>
        <a:sysClr val="window" lastClr="FFFFFF"/>
      </a:lt1>
      <a:dk2>
        <a:srgbClr val="44546A"/>
      </a:dk2>
      <a:lt2>
        <a:srgbClr val="E7E6E6"/>
      </a:lt2>
      <a:accent1>
        <a:srgbClr val="565D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Pixso">
      <a:dk1>
        <a:sysClr val="windowText" lastClr="000000"/>
      </a:dk1>
      <a:lt1>
        <a:sysClr val="window" lastClr="FFFFFF"/>
      </a:lt1>
      <a:dk2>
        <a:srgbClr val="44546A"/>
      </a:dk2>
      <a:lt2>
        <a:srgbClr val="E7E6E6"/>
      </a:lt2>
      <a:accent1>
        <a:srgbClr val="565D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TotalTime>
  <Words>1489</Words>
  <Application>Microsoft Macintosh PowerPoint</Application>
  <PresentationFormat>宽屏</PresentationFormat>
  <Paragraphs>225</Paragraphs>
  <Slides>22</Slides>
  <Notes>13</Notes>
  <HiddenSlides>0</HiddenSlides>
  <MMClips>9</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等线</vt:lpstr>
      <vt:lpstr>微软雅黑</vt:lpstr>
      <vt:lpstr>微软雅黑 Light</vt:lpstr>
      <vt:lpstr>OPPOSans H</vt:lpstr>
      <vt:lpstr>OPPOSans R</vt:lpstr>
      <vt:lpstr>Arial</vt:lpstr>
      <vt:lpstr>Office 主题​​</vt:lpstr>
      <vt:lpstr>PowerPoint 演示文稿</vt:lpstr>
      <vt:lpstr>PowerPoint 演示文稿</vt:lpstr>
      <vt:lpstr>传统产品设计工作面临的困境</vt:lpstr>
      <vt:lpstr>PowerPoint 演示文稿</vt:lpstr>
      <vt:lpstr>Pixso核心能力</vt:lpstr>
      <vt:lpstr>智能化设计</vt:lpstr>
      <vt:lpstr>自动布局</vt:lpstr>
      <vt:lpstr>全局样式演示动画 </vt:lpstr>
      <vt:lpstr>组件变体</vt:lpstr>
      <vt:lpstr>矢量网格</vt:lpstr>
      <vt:lpstr>团队实时协作</vt:lpstr>
      <vt:lpstr>交付评审—即时交付</vt:lpstr>
      <vt:lpstr>权限管理</vt:lpstr>
      <vt:lpstr>版本管理</vt:lpstr>
      <vt:lpstr>PowerPoint 演示文稿</vt:lpstr>
      <vt:lpstr>PowerPoint 演示文稿</vt:lpstr>
      <vt:lpstr>PowerPoint 演示文稿</vt:lpstr>
      <vt:lpstr>PowerPoint 演示文稿</vt:lpstr>
      <vt:lpstr>Pixso海外竞品对比</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向宇尘</dc:creator>
  <cp:lastModifiedBy>姚亮玉</cp:lastModifiedBy>
  <cp:revision>226</cp:revision>
  <dcterms:created xsi:type="dcterms:W3CDTF">2022-11-11T10:05:00Z</dcterms:created>
  <dcterms:modified xsi:type="dcterms:W3CDTF">2023-02-15T06:35:49Z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0D4968A575484436BA71C988C689A358</vt:lpwstr>
  </property>
  <property fmtid="{D5CDD505-2E9C-101B-9397-08002B2CF9AE}" pid="3" name="KSOProductBuildVer">
    <vt:lpwstr>2052-11.1.0.13703</vt:lpwstr>
  </property>
</Properties>
</file>